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2" r:id="rId1"/>
  </p:sldMasterIdLst>
  <p:notesMasterIdLst>
    <p:notesMasterId r:id="rId27"/>
  </p:notesMasterIdLst>
  <p:sldIdLst>
    <p:sldId id="518" r:id="rId2"/>
    <p:sldId id="519" r:id="rId3"/>
    <p:sldId id="523" r:id="rId4"/>
    <p:sldId id="529" r:id="rId5"/>
    <p:sldId id="524" r:id="rId6"/>
    <p:sldId id="531" r:id="rId7"/>
    <p:sldId id="538" r:id="rId8"/>
    <p:sldId id="539" r:id="rId9"/>
    <p:sldId id="540" r:id="rId10"/>
    <p:sldId id="541" r:id="rId11"/>
    <p:sldId id="542" r:id="rId12"/>
    <p:sldId id="543" r:id="rId13"/>
    <p:sldId id="534" r:id="rId14"/>
    <p:sldId id="536" r:id="rId15"/>
    <p:sldId id="509" r:id="rId16"/>
    <p:sldId id="510" r:id="rId17"/>
    <p:sldId id="535" r:id="rId18"/>
    <p:sldId id="516" r:id="rId19"/>
    <p:sldId id="537" r:id="rId20"/>
    <p:sldId id="517" r:id="rId21"/>
    <p:sldId id="532" r:id="rId22"/>
    <p:sldId id="528" r:id="rId23"/>
    <p:sldId id="530" r:id="rId24"/>
    <p:sldId id="526" r:id="rId25"/>
    <p:sldId id="527"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Office 用户"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CCCCFF"/>
    <a:srgbClr val="00E0DB"/>
    <a:srgbClr val="FFFFFF"/>
    <a:srgbClr val="FFFF99"/>
    <a:srgbClr val="CCFFFF"/>
    <a:srgbClr val="66FFCC"/>
    <a:srgbClr val="96C0F2"/>
    <a:srgbClr val="00E2DD"/>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9" autoAdjust="0"/>
    <p:restoredTop sz="74191" autoAdjust="0"/>
  </p:normalViewPr>
  <p:slideViewPr>
    <p:cSldViewPr>
      <p:cViewPr varScale="1">
        <p:scale>
          <a:sx n="84" d="100"/>
          <a:sy n="84" d="100"/>
        </p:scale>
        <p:origin x="1572" y="96"/>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3721A0-1885-4C27-A77D-D0F848549FC0}" type="datetimeFigureOut">
              <a:rPr lang="zh-CN" altLang="en-US" smtClean="0"/>
              <a:pPr/>
              <a:t>2021/12/14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D62BF8-D29B-4EDA-8B2A-F5CB3CB8F5E0}" type="slidenum">
              <a:rPr lang="zh-CN" altLang="en-US" smtClean="0"/>
              <a:pPr/>
              <a:t>‹#›</a:t>
            </a:fld>
            <a:endParaRPr lang="zh-CN" altLang="en-US"/>
          </a:p>
        </p:txBody>
      </p:sp>
    </p:spTree>
    <p:extLst>
      <p:ext uri="{BB962C8B-B14F-4D97-AF65-F5344CB8AC3E}">
        <p14:creationId xmlns:p14="http://schemas.microsoft.com/office/powerpoint/2010/main" val="172189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2</a:t>
            </a:fld>
            <a:endParaRPr lang="zh-CN" altLang="en-US"/>
          </a:p>
        </p:txBody>
      </p:sp>
    </p:spTree>
    <p:extLst>
      <p:ext uri="{BB962C8B-B14F-4D97-AF65-F5344CB8AC3E}">
        <p14:creationId xmlns:p14="http://schemas.microsoft.com/office/powerpoint/2010/main" val="367370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12</a:t>
            </a:fld>
            <a:endParaRPr lang="zh-CN" altLang="en-US"/>
          </a:p>
        </p:txBody>
      </p:sp>
    </p:spTree>
    <p:extLst>
      <p:ext uri="{BB962C8B-B14F-4D97-AF65-F5344CB8AC3E}">
        <p14:creationId xmlns:p14="http://schemas.microsoft.com/office/powerpoint/2010/main" val="3094484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宋体" panose="02010600030101010101" pitchFamily="2" charset="-122"/>
                <a:cs typeface="Times New Roman" panose="02020603050405020304" pitchFamily="18" charset="0"/>
              </a:rPr>
              <a:t>0</a:t>
            </a:r>
            <a:r>
              <a:rPr lang="zh-CN" altLang="zh-CN" sz="1800" kern="100" dirty="0">
                <a:effectLst/>
                <a:ea typeface="宋体" panose="02010600030101010101" pitchFamily="2" charset="-122"/>
                <a:cs typeface="Times New Roman" panose="02020603050405020304" pitchFamily="18" charset="0"/>
              </a:rPr>
              <a:t>世纪以来，随着信息时代数据的爆炸式增长，数据中心网络变得越来越重要。为了管理大规模的数据中心网络，建立了基于</a:t>
            </a:r>
            <a:r>
              <a:rPr lang="en-US" altLang="zh-CN" sz="1800" kern="100" dirty="0" err="1">
                <a:effectLst/>
                <a:ea typeface="宋体" panose="02010600030101010101" pitchFamily="2" charset="-122"/>
                <a:cs typeface="Times New Roman" panose="02020603050405020304" pitchFamily="18" charset="0"/>
              </a:rPr>
              <a:t>sdn</a:t>
            </a:r>
            <a:r>
              <a:rPr lang="zh-CN" altLang="zh-CN" sz="1800" kern="100" dirty="0">
                <a:effectLst/>
                <a:ea typeface="宋体" panose="02010600030101010101" pitchFamily="2" charset="-122"/>
                <a:cs typeface="Times New Roman" panose="02020603050405020304" pitchFamily="18" charset="0"/>
              </a:rPr>
              <a:t>的数据中心网络。网络中传输的数据规模越来越大，导致网络的横向扩展，增强了网络的容量，对负载均衡场景提出了挑战。负载均衡算法可以使流量通过合适的路径路由到网络中。然而，</a:t>
            </a:r>
            <a:r>
              <a:rPr lang="en-US" altLang="zh-CN" sz="1800" kern="100" dirty="0">
                <a:effectLst/>
                <a:ea typeface="宋体" panose="02010600030101010101" pitchFamily="2" charset="-122"/>
                <a:cs typeface="Times New Roman" panose="02020603050405020304" pitchFamily="18" charset="0"/>
              </a:rPr>
              <a:t>ECMP</a:t>
            </a:r>
            <a:r>
              <a:rPr lang="zh-CN" altLang="zh-CN" sz="1800" kern="100" dirty="0">
                <a:effectLst/>
                <a:ea typeface="宋体" panose="02010600030101010101" pitchFamily="2" charset="-122"/>
                <a:cs typeface="Times New Roman" panose="02020603050405020304" pitchFamily="18" charset="0"/>
              </a:rPr>
              <a:t>等经典的负载均衡算法已不能适应网络规模的不断扩大。近年来，人工智能</a:t>
            </a:r>
            <a:r>
              <a:rPr lang="en-US" altLang="zh-CN" sz="1800" kern="100" dirty="0">
                <a:effectLst/>
                <a:ea typeface="宋体" panose="02010600030101010101" pitchFamily="2" charset="-122"/>
                <a:cs typeface="Times New Roman" panose="02020603050405020304" pitchFamily="18" charset="0"/>
              </a:rPr>
              <a:t>(AI)</a:t>
            </a:r>
            <a:r>
              <a:rPr lang="zh-CN" altLang="zh-CN" sz="1800" kern="100" dirty="0">
                <a:effectLst/>
                <a:ea typeface="宋体" panose="02010600030101010101" pitchFamily="2" charset="-122"/>
                <a:cs typeface="Times New Roman" panose="02020603050405020304" pitchFamily="18" charset="0"/>
              </a:rPr>
              <a:t>与负载均衡的结合已经成为一个发展方向，有人提出根据网络流量的动态状态智能地进行路由决策。</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62BF8-D29B-4EDA-8B2A-F5CB3CB8F5E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01829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网络结构图：本模型的网络结构由</a:t>
            </a:r>
            <a:r>
              <a:rPr lang="en-US" altLang="zh-CN" dirty="0"/>
              <a:t>3</a:t>
            </a:r>
            <a:r>
              <a:rPr lang="zh-CN" altLang="en-US" dirty="0"/>
              <a:t>层的</a:t>
            </a:r>
            <a:r>
              <a:rPr lang="en-US" altLang="zh-CN" dirty="0"/>
              <a:t>GCN</a:t>
            </a:r>
            <a:r>
              <a:rPr lang="zh-CN" altLang="en-US" dirty="0"/>
              <a:t>和</a:t>
            </a:r>
            <a:r>
              <a:rPr lang="en-US" altLang="zh-CN" dirty="0"/>
              <a:t>2</a:t>
            </a:r>
            <a:r>
              <a:rPr lang="zh-CN" altLang="en-US" dirty="0"/>
              <a:t>层的</a:t>
            </a:r>
            <a:r>
              <a:rPr lang="en-US" altLang="zh-CN" dirty="0"/>
              <a:t>CNN</a:t>
            </a:r>
            <a:r>
              <a:rPr lang="zh-CN" altLang="en-US" dirty="0"/>
              <a:t>组成，输入为邻接矩阵以及节点特征矩阵，输出为一维向量，即</a:t>
            </a:r>
            <a:r>
              <a:rPr lang="en-US" altLang="zh-CN" dirty="0"/>
              <a:t>Q</a:t>
            </a:r>
            <a:r>
              <a:rPr lang="zh-CN" altLang="en-US" dirty="0"/>
              <a:t>表。</a:t>
            </a:r>
            <a:endParaRPr lang="en-US" altLang="zh-CN" dirty="0"/>
          </a:p>
          <a:p>
            <a:endParaRPr lang="en-US" altLang="zh-CN" dirty="0"/>
          </a:p>
          <a:p>
            <a:r>
              <a:rPr lang="zh-CN" altLang="en-US" dirty="0"/>
              <a:t>模型架构图：本模型分为</a:t>
            </a:r>
            <a:r>
              <a:rPr lang="en-US" altLang="zh-CN" dirty="0"/>
              <a:t>3</a:t>
            </a:r>
            <a:r>
              <a:rPr lang="zh-CN" altLang="en-US" dirty="0"/>
              <a:t>层架构，自上而下依次是</a:t>
            </a:r>
            <a:r>
              <a:rPr lang="en-US" altLang="zh-CN" dirty="0"/>
              <a:t>AI</a:t>
            </a:r>
            <a:r>
              <a:rPr lang="zh-CN" altLang="en-US" dirty="0"/>
              <a:t>平面，控制平面以及数据平面。</a:t>
            </a:r>
            <a:r>
              <a:rPr lang="en-US" altLang="zh-CN" dirty="0"/>
              <a:t>AI</a:t>
            </a:r>
            <a:r>
              <a:rPr lang="zh-CN" altLang="en-US" dirty="0"/>
              <a:t>平面的模型接受控制平面传输的状态等数据并向控制平面返回决策结果。控制平面从数据平面收集数据并下发决策。</a:t>
            </a:r>
            <a:r>
              <a:rPr lang="en-US" altLang="zh-CN" dirty="0"/>
              <a:t>AI</a:t>
            </a:r>
            <a:r>
              <a:rPr lang="zh-CN" altLang="en-US" dirty="0"/>
              <a:t>平面会定期将训练好的模型更新到控制平面。</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62BF8-D29B-4EDA-8B2A-F5CB3CB8F5E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1758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网络结构图：本模型的网络结构由</a:t>
            </a:r>
            <a:r>
              <a:rPr lang="en-US" altLang="zh-CN" dirty="0"/>
              <a:t>3</a:t>
            </a:r>
            <a:r>
              <a:rPr lang="zh-CN" altLang="en-US" dirty="0"/>
              <a:t>层的</a:t>
            </a:r>
            <a:r>
              <a:rPr lang="en-US" altLang="zh-CN" dirty="0"/>
              <a:t>GCN</a:t>
            </a:r>
            <a:r>
              <a:rPr lang="zh-CN" altLang="en-US" dirty="0"/>
              <a:t>和</a:t>
            </a:r>
            <a:r>
              <a:rPr lang="en-US" altLang="zh-CN" dirty="0"/>
              <a:t>2</a:t>
            </a:r>
            <a:r>
              <a:rPr lang="zh-CN" altLang="en-US" dirty="0"/>
              <a:t>层的</a:t>
            </a:r>
            <a:r>
              <a:rPr lang="en-US" altLang="zh-CN" dirty="0"/>
              <a:t>CNN</a:t>
            </a:r>
            <a:r>
              <a:rPr lang="zh-CN" altLang="en-US" dirty="0"/>
              <a:t>组成，输入为邻接矩阵以及节点特征矩阵，输出为一维向量，即</a:t>
            </a:r>
            <a:r>
              <a:rPr lang="en-US" altLang="zh-CN" dirty="0"/>
              <a:t>Q</a:t>
            </a:r>
            <a:r>
              <a:rPr lang="zh-CN" altLang="en-US" dirty="0"/>
              <a:t>表。</a:t>
            </a:r>
            <a:endParaRPr lang="en-US" altLang="zh-CN" dirty="0"/>
          </a:p>
          <a:p>
            <a:endParaRPr lang="en-US" altLang="zh-CN" dirty="0"/>
          </a:p>
          <a:p>
            <a:r>
              <a:rPr lang="zh-CN" altLang="en-US" dirty="0"/>
              <a:t>模型架构图：本模型分为</a:t>
            </a:r>
            <a:r>
              <a:rPr lang="en-US" altLang="zh-CN" dirty="0"/>
              <a:t>3</a:t>
            </a:r>
            <a:r>
              <a:rPr lang="zh-CN" altLang="en-US" dirty="0"/>
              <a:t>层架构，自上而下依次是</a:t>
            </a:r>
            <a:r>
              <a:rPr lang="en-US" altLang="zh-CN" dirty="0"/>
              <a:t>AI</a:t>
            </a:r>
            <a:r>
              <a:rPr lang="zh-CN" altLang="en-US" dirty="0"/>
              <a:t>平面，控制平面以及数据平面。</a:t>
            </a:r>
            <a:r>
              <a:rPr lang="en-US" altLang="zh-CN" dirty="0"/>
              <a:t>AI</a:t>
            </a:r>
            <a:r>
              <a:rPr lang="zh-CN" altLang="en-US" dirty="0"/>
              <a:t>平面的模型接受控制平面传输的状态等数据并向控制平面返回决策结果。控制平面从数据平面收集数据并下发决策。</a:t>
            </a:r>
            <a:r>
              <a:rPr lang="en-US" altLang="zh-CN" dirty="0"/>
              <a:t>AI</a:t>
            </a:r>
            <a:r>
              <a:rPr lang="zh-CN" altLang="en-US" dirty="0"/>
              <a:t>平面会定期将训练好的模型更新到控制平面。</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62BF8-D29B-4EDA-8B2A-F5CB3CB8F5E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84632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基于</a:t>
            </a:r>
            <a:r>
              <a:rPr kumimoji="0" lang="en-US" altLang="zh-CN" sz="12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GCN</a:t>
            </a:r>
            <a:r>
              <a:rPr kumimoji="0" lang="zh-CN" altLang="en-US" sz="12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和</a:t>
            </a:r>
            <a:r>
              <a:rPr kumimoji="0" lang="en-US" altLang="zh-CN" sz="12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DRL</a:t>
            </a:r>
            <a:r>
              <a:rPr kumimoji="0" lang="zh-CN" altLang="en-US" sz="12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的虚拟化网络的负载均衡</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62BF8-D29B-4EDA-8B2A-F5CB3CB8F5E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03592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软件定义网络</a:t>
            </a:r>
            <a:r>
              <a:rPr lang="en-US" altLang="zh-CN" sz="1800" kern="100" dirty="0">
                <a:effectLst/>
                <a:latin typeface="Times New Roman" panose="02020603050405020304" pitchFamily="18" charset="0"/>
                <a:ea typeface="宋体" panose="02010600030101010101" pitchFamily="2" charset="-122"/>
              </a:rPr>
              <a:t>(Software Defined Network, 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通过将控制平面和数据平面解耦和为未来网络管理带来了许多优势。然而</a:t>
            </a:r>
            <a:r>
              <a:rPr lang="zh-CN" altLang="zh-CN" sz="1800" kern="100" dirty="0">
                <a:effectLst/>
                <a:ea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，这种解耦的架构设计也导致其更容易受到</a:t>
            </a:r>
            <a:r>
              <a:rPr lang="en-US" altLang="zh-CN" sz="1800" kern="100" dirty="0">
                <a:effectLst/>
                <a:latin typeface="Times New Roman" panose="02020603050405020304" pitchFamily="18" charset="0"/>
                <a:ea typeface="宋体" panose="02010600030101010101" pitchFamily="2" charset="-122"/>
              </a:rPr>
              <a:t>dos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攻击的影响，在</a:t>
            </a:r>
            <a:r>
              <a:rPr lang="en-US" altLang="zh-CN" sz="1800" kern="100" dirty="0" err="1">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网络中，数据平面的节点在遇到路由表无法处理的</a:t>
            </a:r>
            <a:r>
              <a:rPr lang="en-US" altLang="zh-CN" sz="1800" kern="100" dirty="0">
                <a:effectLst/>
                <a:latin typeface="Times New Roman" panose="02020603050405020304" pitchFamily="18" charset="0"/>
                <a:ea typeface="宋体" panose="02010600030101010101" pitchFamily="2" charset="-122"/>
              </a:rPr>
              <a:t>dos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攻击流量时，会向控制平面的</a:t>
            </a:r>
            <a:r>
              <a:rPr lang="en-US" altLang="zh-CN" sz="1800" kern="100" dirty="0" err="1">
                <a:effectLst/>
                <a:latin typeface="Times New Roman" panose="02020603050405020304" pitchFamily="18" charset="0"/>
                <a:ea typeface="宋体" panose="02010600030101010101" pitchFamily="2" charset="-122"/>
              </a:rPr>
              <a:t>sdn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控制器发送处理请求，由控制器为流量下发特定的路由规则，当大量</a:t>
            </a:r>
            <a:r>
              <a:rPr lang="en-US" altLang="zh-CN" sz="1800" kern="100" dirty="0">
                <a:effectLst/>
                <a:latin typeface="Times New Roman" panose="02020603050405020304" pitchFamily="18" charset="0"/>
                <a:ea typeface="宋体" panose="02010600030101010101" pitchFamily="2" charset="-122"/>
              </a:rPr>
              <a:t>dos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流量攻击数据平面时，就会有大量的请求数据由数据平面发往控制平面，从而导致控制平面和数据平面中间的通信信道被占用，进而影响网络整体性能。</a:t>
            </a:r>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17</a:t>
            </a:fld>
            <a:endParaRPr lang="zh-CN" altLang="en-US"/>
          </a:p>
        </p:txBody>
      </p:sp>
    </p:spTree>
    <p:extLst>
      <p:ext uri="{BB962C8B-B14F-4D97-AF65-F5344CB8AC3E}">
        <p14:creationId xmlns:p14="http://schemas.microsoft.com/office/powerpoint/2010/main" val="2332125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18</a:t>
            </a:fld>
            <a:endParaRPr lang="zh-CN" altLang="en-US"/>
          </a:p>
        </p:txBody>
      </p:sp>
    </p:spTree>
    <p:extLst>
      <p:ext uri="{BB962C8B-B14F-4D97-AF65-F5344CB8AC3E}">
        <p14:creationId xmlns:p14="http://schemas.microsoft.com/office/powerpoint/2010/main" val="572573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19</a:t>
            </a:fld>
            <a:endParaRPr lang="zh-CN" altLang="en-US"/>
          </a:p>
        </p:txBody>
      </p:sp>
    </p:spTree>
    <p:extLst>
      <p:ext uri="{BB962C8B-B14F-4D97-AF65-F5344CB8AC3E}">
        <p14:creationId xmlns:p14="http://schemas.microsoft.com/office/powerpoint/2010/main" val="40321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20</a:t>
            </a:fld>
            <a:endParaRPr lang="zh-CN" altLang="en-US"/>
          </a:p>
        </p:txBody>
      </p:sp>
    </p:spTree>
    <p:extLst>
      <p:ext uri="{BB962C8B-B14F-4D97-AF65-F5344CB8AC3E}">
        <p14:creationId xmlns:p14="http://schemas.microsoft.com/office/powerpoint/2010/main" val="485410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21</a:t>
            </a:fld>
            <a:endParaRPr lang="zh-CN" altLang="en-US"/>
          </a:p>
        </p:txBody>
      </p:sp>
    </p:spTree>
    <p:extLst>
      <p:ext uri="{BB962C8B-B14F-4D97-AF65-F5344CB8AC3E}">
        <p14:creationId xmlns:p14="http://schemas.microsoft.com/office/powerpoint/2010/main" val="3479180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4</a:t>
            </a:fld>
            <a:endParaRPr lang="zh-CN" altLang="en-US"/>
          </a:p>
        </p:txBody>
      </p:sp>
    </p:spTree>
    <p:extLst>
      <p:ext uri="{BB962C8B-B14F-4D97-AF65-F5344CB8AC3E}">
        <p14:creationId xmlns:p14="http://schemas.microsoft.com/office/powerpoint/2010/main" val="2597204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22</a:t>
            </a:fld>
            <a:endParaRPr lang="zh-CN" altLang="en-US"/>
          </a:p>
        </p:txBody>
      </p:sp>
    </p:spTree>
    <p:extLst>
      <p:ext uri="{BB962C8B-B14F-4D97-AF65-F5344CB8AC3E}">
        <p14:creationId xmlns:p14="http://schemas.microsoft.com/office/powerpoint/2010/main" val="3005659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23</a:t>
            </a:fld>
            <a:endParaRPr lang="zh-CN" altLang="en-US"/>
          </a:p>
        </p:txBody>
      </p:sp>
    </p:spTree>
    <p:extLst>
      <p:ext uri="{BB962C8B-B14F-4D97-AF65-F5344CB8AC3E}">
        <p14:creationId xmlns:p14="http://schemas.microsoft.com/office/powerpoint/2010/main" val="3526424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24</a:t>
            </a:fld>
            <a:endParaRPr lang="zh-CN" altLang="en-US"/>
          </a:p>
        </p:txBody>
      </p:sp>
    </p:spTree>
    <p:extLst>
      <p:ext uri="{BB962C8B-B14F-4D97-AF65-F5344CB8AC3E}">
        <p14:creationId xmlns:p14="http://schemas.microsoft.com/office/powerpoint/2010/main" val="1188640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5</a:t>
            </a:fld>
            <a:endParaRPr lang="zh-CN" altLang="en-US"/>
          </a:p>
        </p:txBody>
      </p:sp>
    </p:spTree>
    <p:extLst>
      <p:ext uri="{BB962C8B-B14F-4D97-AF65-F5344CB8AC3E}">
        <p14:creationId xmlns:p14="http://schemas.microsoft.com/office/powerpoint/2010/main" val="2487216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6</a:t>
            </a:fld>
            <a:endParaRPr lang="zh-CN" altLang="en-US"/>
          </a:p>
        </p:txBody>
      </p:sp>
    </p:spTree>
    <p:extLst>
      <p:ext uri="{BB962C8B-B14F-4D97-AF65-F5344CB8AC3E}">
        <p14:creationId xmlns:p14="http://schemas.microsoft.com/office/powerpoint/2010/main" val="371567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7</a:t>
            </a:fld>
            <a:endParaRPr lang="zh-CN" altLang="en-US"/>
          </a:p>
        </p:txBody>
      </p:sp>
    </p:spTree>
    <p:extLst>
      <p:ext uri="{BB962C8B-B14F-4D97-AF65-F5344CB8AC3E}">
        <p14:creationId xmlns:p14="http://schemas.microsoft.com/office/powerpoint/2010/main" val="453227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1</a:t>
            </a:r>
            <a:r>
              <a:rPr lang="zh-CN" altLang="en-US" dirty="0"/>
              <a:t>显示了</a:t>
            </a:r>
            <a:r>
              <a:rPr lang="en-US" altLang="zh-CN" dirty="0"/>
              <a:t>OCRA</a:t>
            </a:r>
            <a:r>
              <a:rPr lang="zh-CN" altLang="en-US" dirty="0"/>
              <a:t>的总体框架，包括四个模块：特征提取网络、动作生成网络、评价网络和相应的目标网络。智能体在五个关键步骤中生成操作。当</a:t>
            </a:r>
            <a:r>
              <a:rPr lang="en-US" altLang="zh-CN" dirty="0"/>
              <a:t>SFCR s</a:t>
            </a:r>
            <a:r>
              <a:rPr lang="zh-CN" altLang="en-US" dirty="0"/>
              <a:t>到达时，智能体观察</a:t>
            </a:r>
            <a:r>
              <a:rPr lang="en-US" altLang="zh-CN" dirty="0"/>
              <a:t>SFCR s</a:t>
            </a:r>
            <a:r>
              <a:rPr lang="zh-CN" altLang="en-US" dirty="0"/>
              <a:t>的状态（步骤</a:t>
            </a:r>
            <a:r>
              <a:rPr lang="en-US" altLang="zh-CN" dirty="0"/>
              <a:t>1</a:t>
            </a:r>
            <a:r>
              <a:rPr lang="zh-CN" altLang="en-US" dirty="0"/>
              <a:t>），并同时生成对当前物理网络状态</a:t>
            </a:r>
            <a:r>
              <a:rPr lang="en-US" altLang="zh-CN" dirty="0"/>
              <a:t>G</a:t>
            </a:r>
            <a:r>
              <a:rPr lang="zh-CN" altLang="en-US" dirty="0"/>
              <a:t>的观察（步骤</a:t>
            </a:r>
            <a:r>
              <a:rPr lang="en-US" altLang="zh-CN" dirty="0"/>
              <a:t>2</a:t>
            </a:r>
            <a:r>
              <a:rPr lang="zh-CN" altLang="en-US" dirty="0"/>
              <a:t>）。在步骤</a:t>
            </a:r>
            <a:r>
              <a:rPr lang="en-US" altLang="zh-CN" dirty="0"/>
              <a:t>3</a:t>
            </a:r>
            <a:r>
              <a:rPr lang="zh-CN" altLang="en-US" dirty="0"/>
              <a:t>中，智能体将观察到的两个状态与真实网络拓扑结合起来，作为动作生成网络的输入，以生成动作（即子图）。步骤</a:t>
            </a:r>
            <a:r>
              <a:rPr lang="en-US" altLang="zh-CN" dirty="0"/>
              <a:t>4</a:t>
            </a:r>
            <a:r>
              <a:rPr lang="zh-CN" altLang="en-US" dirty="0"/>
              <a:t>输出判断值，指示动作是否为真实拓扑。动作的质量在第</a:t>
            </a:r>
            <a:r>
              <a:rPr lang="en-US" altLang="zh-CN" dirty="0"/>
              <a:t>5</a:t>
            </a:r>
            <a:r>
              <a:rPr lang="zh-CN" altLang="en-US" dirty="0"/>
              <a:t>步中生成。这两个值都将作为随后指导智能体训练的基础。注意到智能体通过随机探索动作空间来产生经验，我们设计了一种模仿学习训练方法，该方法使用解算器作为专家来指导智能体。此外，容易到困难的课程学习使智能体能够处理</a:t>
            </a:r>
            <a:r>
              <a:rPr lang="en-US" altLang="zh-CN" dirty="0"/>
              <a:t>SFCR</a:t>
            </a:r>
            <a:r>
              <a:rPr lang="zh-CN" altLang="en-US" dirty="0"/>
              <a:t>的连续随机到达。</a:t>
            </a:r>
            <a:endParaRPr lang="en-US" altLang="zh-CN" dirty="0"/>
          </a:p>
          <a:p>
            <a:endParaRPr lang="en-US" altLang="zh-CN" dirty="0"/>
          </a:p>
          <a:p>
            <a:r>
              <a:rPr lang="zh-CN" altLang="en-US" dirty="0"/>
              <a:t>并行多智能体训练：根据经验进行培训面临两大挑战。首先，从环境中获得的经验通常很慢，智能体必须等待环境执行操作，然后才能执行训练步骤。其次，轨迹中的状态和动作高度相关，这降低了训练过程的鲁棒性和效率。为了客服这些弊端，我们受到</a:t>
            </a:r>
            <a:r>
              <a:rPr lang="en-US" altLang="zh-CN" dirty="0"/>
              <a:t>A3C</a:t>
            </a:r>
            <a:r>
              <a:rPr lang="zh-CN" altLang="en-US" dirty="0"/>
              <a:t>的启发，使用并行训练来加速训练过程并增强其鲁棒性。我们使用多个工作者智能体分别从他们自己的环境中收集经验，并将其发送给一个负责训练和更新网络参数的中央智能体。所有</a:t>
            </a:r>
            <a:r>
              <a:rPr lang="en-US" altLang="zh-CN" dirty="0"/>
              <a:t>8</a:t>
            </a:r>
            <a:r>
              <a:rPr lang="zh-CN" altLang="en-US" dirty="0"/>
              <a:t>个工作智能体共享从中央智能体获得的相同网络参数的副本。中央智能体从工作智能体收集经验，并使用一批样本来训练中央网络。训练完成后，将更新网络参数并将其传递给所有工作智能体，以进行下一个收集步骤。</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8</a:t>
            </a:fld>
            <a:endParaRPr lang="zh-CN" altLang="en-US"/>
          </a:p>
        </p:txBody>
      </p:sp>
    </p:spTree>
    <p:extLst>
      <p:ext uri="{BB962C8B-B14F-4D97-AF65-F5344CB8AC3E}">
        <p14:creationId xmlns:p14="http://schemas.microsoft.com/office/powerpoint/2010/main" val="2541762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1</a:t>
            </a:r>
            <a:r>
              <a:rPr lang="zh-CN" altLang="en-US" dirty="0"/>
              <a:t>显示了</a:t>
            </a:r>
            <a:r>
              <a:rPr lang="en-US" altLang="zh-CN" dirty="0"/>
              <a:t>OCRA</a:t>
            </a:r>
            <a:r>
              <a:rPr lang="zh-CN" altLang="en-US" dirty="0"/>
              <a:t>的总体框架，包括四个模块：特征提取网络、动作生成网络、评价网络和相应的目标网络。智能体在五个关键步骤中生成操作。当</a:t>
            </a:r>
            <a:r>
              <a:rPr lang="en-US" altLang="zh-CN" dirty="0"/>
              <a:t>SFCR s</a:t>
            </a:r>
            <a:r>
              <a:rPr lang="zh-CN" altLang="en-US" dirty="0"/>
              <a:t>到达时，智能体观察</a:t>
            </a:r>
            <a:r>
              <a:rPr lang="en-US" altLang="zh-CN" dirty="0"/>
              <a:t>SFCR s</a:t>
            </a:r>
            <a:r>
              <a:rPr lang="zh-CN" altLang="en-US" dirty="0"/>
              <a:t>的状态（步骤</a:t>
            </a:r>
            <a:r>
              <a:rPr lang="en-US" altLang="zh-CN" dirty="0"/>
              <a:t>1</a:t>
            </a:r>
            <a:r>
              <a:rPr lang="zh-CN" altLang="en-US" dirty="0"/>
              <a:t>），并同时生成对当前物理网络状态</a:t>
            </a:r>
            <a:r>
              <a:rPr lang="en-US" altLang="zh-CN" dirty="0"/>
              <a:t>G</a:t>
            </a:r>
            <a:r>
              <a:rPr lang="zh-CN" altLang="en-US" dirty="0"/>
              <a:t>的观察（步骤</a:t>
            </a:r>
            <a:r>
              <a:rPr lang="en-US" altLang="zh-CN" dirty="0"/>
              <a:t>2</a:t>
            </a:r>
            <a:r>
              <a:rPr lang="zh-CN" altLang="en-US" dirty="0"/>
              <a:t>）。在步骤</a:t>
            </a:r>
            <a:r>
              <a:rPr lang="en-US" altLang="zh-CN" dirty="0"/>
              <a:t>3</a:t>
            </a:r>
            <a:r>
              <a:rPr lang="zh-CN" altLang="en-US" dirty="0"/>
              <a:t>中，智能体将观察到的两个状态与真实网络拓扑结合起来，作为动作生成网络的输入，以生成动作（即子图）。步骤</a:t>
            </a:r>
            <a:r>
              <a:rPr lang="en-US" altLang="zh-CN" dirty="0"/>
              <a:t>4</a:t>
            </a:r>
            <a:r>
              <a:rPr lang="zh-CN" altLang="en-US" dirty="0"/>
              <a:t>输出判断值，指示动作是否为真实拓扑。动作的质量在第</a:t>
            </a:r>
            <a:r>
              <a:rPr lang="en-US" altLang="zh-CN" dirty="0"/>
              <a:t>5</a:t>
            </a:r>
            <a:r>
              <a:rPr lang="zh-CN" altLang="en-US" dirty="0"/>
              <a:t>步中生成。这两个值都将作为随后指导智能体训练的基础。注意到智能体通过随机探索动作空间来产生经验，我们设计了一种模仿学习训练方法，该方法使用解算器作为专家来指导智能体。此外，容易到困难的课程学习使智能体能够处理</a:t>
            </a:r>
            <a:r>
              <a:rPr lang="en-US" altLang="zh-CN" dirty="0"/>
              <a:t>SFCR</a:t>
            </a:r>
            <a:r>
              <a:rPr lang="zh-CN" altLang="en-US" dirty="0"/>
              <a:t>的连续随机到达。</a:t>
            </a:r>
            <a:endParaRPr lang="en-US" altLang="zh-CN" dirty="0"/>
          </a:p>
          <a:p>
            <a:endParaRPr lang="en-US" altLang="zh-CN" dirty="0"/>
          </a:p>
          <a:p>
            <a:r>
              <a:rPr lang="zh-CN" altLang="en-US" dirty="0"/>
              <a:t>并行多智能体训练：根据经验进行培训面临两大挑战。首先，从环境中获得的经验通常很慢，智能体必须等待环境执行操作，然后才能执行训练步骤。其次，轨迹中的状态和动作高度相关，这降低了训练过程的鲁棒性和效率。为了客服这些弊端，我们受到</a:t>
            </a:r>
            <a:r>
              <a:rPr lang="en-US" altLang="zh-CN" dirty="0"/>
              <a:t>A3C</a:t>
            </a:r>
            <a:r>
              <a:rPr lang="zh-CN" altLang="en-US" dirty="0"/>
              <a:t>的启发，使用并行训练来加速训练过程并增强其鲁棒性。我们使用多个工作者智能体分别从他们自己的环境中收集经验，并将其发送给一个负责训练和更新网络参数的中央智能体。所有</a:t>
            </a:r>
            <a:r>
              <a:rPr lang="en-US" altLang="zh-CN" dirty="0"/>
              <a:t>8</a:t>
            </a:r>
            <a:r>
              <a:rPr lang="zh-CN" altLang="en-US" dirty="0"/>
              <a:t>个工作智能体共享从中央智能体获得的相同网络参数的副本。中央智能体从工作智能体收集经验，并使用一批样本来训练中央网络。训练完成后，将更新网络参数并将其传递给所有工作智能体，以进行下一个收集步骤。</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9</a:t>
            </a:fld>
            <a:endParaRPr lang="zh-CN" altLang="en-US"/>
          </a:p>
        </p:txBody>
      </p:sp>
    </p:spTree>
    <p:extLst>
      <p:ext uri="{BB962C8B-B14F-4D97-AF65-F5344CB8AC3E}">
        <p14:creationId xmlns:p14="http://schemas.microsoft.com/office/powerpoint/2010/main" val="257644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1</a:t>
            </a:r>
            <a:r>
              <a:rPr lang="zh-CN" altLang="en-US" dirty="0"/>
              <a:t>显示了</a:t>
            </a:r>
            <a:r>
              <a:rPr lang="en-US" altLang="zh-CN" dirty="0"/>
              <a:t>OCRA</a:t>
            </a:r>
            <a:r>
              <a:rPr lang="zh-CN" altLang="en-US" dirty="0"/>
              <a:t>的总体框架，包括四个模块：特征提取网络、动作生成网络、评价网络和相应的目标网络。智能体在五个关键步骤中生成操作。当</a:t>
            </a:r>
            <a:r>
              <a:rPr lang="en-US" altLang="zh-CN" dirty="0"/>
              <a:t>SFCR s</a:t>
            </a:r>
            <a:r>
              <a:rPr lang="zh-CN" altLang="en-US" dirty="0"/>
              <a:t>到达时，智能体观察</a:t>
            </a:r>
            <a:r>
              <a:rPr lang="en-US" altLang="zh-CN" dirty="0"/>
              <a:t>SFCR s</a:t>
            </a:r>
            <a:r>
              <a:rPr lang="zh-CN" altLang="en-US" dirty="0"/>
              <a:t>的状态（步骤</a:t>
            </a:r>
            <a:r>
              <a:rPr lang="en-US" altLang="zh-CN" dirty="0"/>
              <a:t>1</a:t>
            </a:r>
            <a:r>
              <a:rPr lang="zh-CN" altLang="en-US" dirty="0"/>
              <a:t>），并同时生成对当前物理网络状态</a:t>
            </a:r>
            <a:r>
              <a:rPr lang="en-US" altLang="zh-CN" dirty="0"/>
              <a:t>G</a:t>
            </a:r>
            <a:r>
              <a:rPr lang="zh-CN" altLang="en-US" dirty="0"/>
              <a:t>的观察（步骤</a:t>
            </a:r>
            <a:r>
              <a:rPr lang="en-US" altLang="zh-CN" dirty="0"/>
              <a:t>2</a:t>
            </a:r>
            <a:r>
              <a:rPr lang="zh-CN" altLang="en-US" dirty="0"/>
              <a:t>）。在步骤</a:t>
            </a:r>
            <a:r>
              <a:rPr lang="en-US" altLang="zh-CN" dirty="0"/>
              <a:t>3</a:t>
            </a:r>
            <a:r>
              <a:rPr lang="zh-CN" altLang="en-US" dirty="0"/>
              <a:t>中，智能体将观察到的两个状态与真实网络拓扑结合起来，作为动作生成网络的输入，以生成动作（即子图）。步骤</a:t>
            </a:r>
            <a:r>
              <a:rPr lang="en-US" altLang="zh-CN" dirty="0"/>
              <a:t>4</a:t>
            </a:r>
            <a:r>
              <a:rPr lang="zh-CN" altLang="en-US" dirty="0"/>
              <a:t>输出判断值，指示动作是否为真实拓扑。动作的质量在第</a:t>
            </a:r>
            <a:r>
              <a:rPr lang="en-US" altLang="zh-CN" dirty="0"/>
              <a:t>5</a:t>
            </a:r>
            <a:r>
              <a:rPr lang="zh-CN" altLang="en-US" dirty="0"/>
              <a:t>步中生成。这两个值都将作为随后指导智能体训练的基础。注意到智能体通过随机探索动作空间来产生经验，我们设计了一种模仿学习训练方法，该方法使用解算器作为专家来指导智能体。此外，容易到困难的课程学习使智能体能够处理</a:t>
            </a:r>
            <a:r>
              <a:rPr lang="en-US" altLang="zh-CN" dirty="0"/>
              <a:t>SFCR</a:t>
            </a:r>
            <a:r>
              <a:rPr lang="zh-CN" altLang="en-US" dirty="0"/>
              <a:t>的连续随机到达。</a:t>
            </a:r>
            <a:endParaRPr lang="en-US" altLang="zh-CN" dirty="0"/>
          </a:p>
          <a:p>
            <a:endParaRPr lang="en-US" altLang="zh-CN" dirty="0"/>
          </a:p>
          <a:p>
            <a:r>
              <a:rPr lang="zh-CN" altLang="en-US" dirty="0"/>
              <a:t>并行多智能体训练：根据经验进行培训面临两大挑战。首先，从环境中获得的经验通常很慢，智能体必须等待环境执行操作，然后才能执行训练步骤。其次，轨迹中的状态和动作高度相关，这降低了训练过程的鲁棒性和效率。为了客服这些弊端，我们受到</a:t>
            </a:r>
            <a:r>
              <a:rPr lang="en-US" altLang="zh-CN" dirty="0"/>
              <a:t>A3C</a:t>
            </a:r>
            <a:r>
              <a:rPr lang="zh-CN" altLang="en-US" dirty="0"/>
              <a:t>的启发，使用并行训练来加速训练过程并增强其鲁棒性。我们使用多个工作者智能体分别从他们自己的环境中收集经验，并将其发送给一个负责训练和更新网络参数的中央智能体。所有</a:t>
            </a:r>
            <a:r>
              <a:rPr lang="en-US" altLang="zh-CN" dirty="0"/>
              <a:t>8</a:t>
            </a:r>
            <a:r>
              <a:rPr lang="zh-CN" altLang="en-US" dirty="0"/>
              <a:t>个工作智能体共享从中央智能体获得的相同网络参数的副本。中央智能体从工作智能体收集经验，并使用一批样本来训练中央网络。训练完成后，将更新网络参数并将其传递给所有工作智能体，以进行下一个收集步骤。</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10</a:t>
            </a:fld>
            <a:endParaRPr lang="zh-CN" altLang="en-US"/>
          </a:p>
        </p:txBody>
      </p:sp>
    </p:spTree>
    <p:extLst>
      <p:ext uri="{BB962C8B-B14F-4D97-AF65-F5344CB8AC3E}">
        <p14:creationId xmlns:p14="http://schemas.microsoft.com/office/powerpoint/2010/main" val="3822398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1</a:t>
            </a:r>
            <a:r>
              <a:rPr lang="zh-CN" altLang="en-US" dirty="0"/>
              <a:t>显示了</a:t>
            </a:r>
            <a:r>
              <a:rPr lang="en-US" altLang="zh-CN" dirty="0"/>
              <a:t>OCRA</a:t>
            </a:r>
            <a:r>
              <a:rPr lang="zh-CN" altLang="en-US" dirty="0"/>
              <a:t>的总体框架，包括四个模块：特征提取网络、动作生成网络、评价网络和相应的目标网络。智能体在五个关键步骤中生成操作。当</a:t>
            </a:r>
            <a:r>
              <a:rPr lang="en-US" altLang="zh-CN" dirty="0"/>
              <a:t>SFCR s</a:t>
            </a:r>
            <a:r>
              <a:rPr lang="zh-CN" altLang="en-US" dirty="0"/>
              <a:t>到达时，智能体观察</a:t>
            </a:r>
            <a:r>
              <a:rPr lang="en-US" altLang="zh-CN" dirty="0"/>
              <a:t>SFCR s</a:t>
            </a:r>
            <a:r>
              <a:rPr lang="zh-CN" altLang="en-US" dirty="0"/>
              <a:t>的状态（步骤</a:t>
            </a:r>
            <a:r>
              <a:rPr lang="en-US" altLang="zh-CN" dirty="0"/>
              <a:t>1</a:t>
            </a:r>
            <a:r>
              <a:rPr lang="zh-CN" altLang="en-US" dirty="0"/>
              <a:t>），并同时生成对当前物理网络状态</a:t>
            </a:r>
            <a:r>
              <a:rPr lang="en-US" altLang="zh-CN" dirty="0"/>
              <a:t>G</a:t>
            </a:r>
            <a:r>
              <a:rPr lang="zh-CN" altLang="en-US" dirty="0"/>
              <a:t>的观察（步骤</a:t>
            </a:r>
            <a:r>
              <a:rPr lang="en-US" altLang="zh-CN" dirty="0"/>
              <a:t>2</a:t>
            </a:r>
            <a:r>
              <a:rPr lang="zh-CN" altLang="en-US" dirty="0"/>
              <a:t>）。在步骤</a:t>
            </a:r>
            <a:r>
              <a:rPr lang="en-US" altLang="zh-CN" dirty="0"/>
              <a:t>3</a:t>
            </a:r>
            <a:r>
              <a:rPr lang="zh-CN" altLang="en-US" dirty="0"/>
              <a:t>中，智能体将观察到的两个状态与真实网络拓扑结合起来，作为动作生成网络的输入，以生成动作（即子图）。步骤</a:t>
            </a:r>
            <a:r>
              <a:rPr lang="en-US" altLang="zh-CN" dirty="0"/>
              <a:t>4</a:t>
            </a:r>
            <a:r>
              <a:rPr lang="zh-CN" altLang="en-US" dirty="0"/>
              <a:t>输出判断值，指示动作是否为真实拓扑。动作的质量在第</a:t>
            </a:r>
            <a:r>
              <a:rPr lang="en-US" altLang="zh-CN" dirty="0"/>
              <a:t>5</a:t>
            </a:r>
            <a:r>
              <a:rPr lang="zh-CN" altLang="en-US" dirty="0"/>
              <a:t>步中生成。这两个值都将作为随后指导智能体训练的基础。注意到智能体通过随机探索动作空间来产生经验，我们设计了一种模仿学习训练方法，该方法使用解算器作为专家来指导智能体。此外，容易到困难的课程学习使智能体能够处理</a:t>
            </a:r>
            <a:r>
              <a:rPr lang="en-US" altLang="zh-CN" dirty="0"/>
              <a:t>SFCR</a:t>
            </a:r>
            <a:r>
              <a:rPr lang="zh-CN" altLang="en-US" dirty="0"/>
              <a:t>的连续随机到达。</a:t>
            </a:r>
            <a:endParaRPr lang="en-US" altLang="zh-CN" dirty="0"/>
          </a:p>
          <a:p>
            <a:endParaRPr lang="en-US" altLang="zh-CN" dirty="0"/>
          </a:p>
          <a:p>
            <a:r>
              <a:rPr lang="zh-CN" altLang="en-US" dirty="0"/>
              <a:t>并行多智能体训练：根据经验进行培训面临两大挑战。首先，从环境中获得的经验通常很慢，智能体必须等待环境执行操作，然后才能执行训练步骤。其次，轨迹中的状态和动作高度相关，这降低了训练过程的鲁棒性和效率。为了客服这些弊端，我们受到</a:t>
            </a:r>
            <a:r>
              <a:rPr lang="en-US" altLang="zh-CN" dirty="0"/>
              <a:t>A3C</a:t>
            </a:r>
            <a:r>
              <a:rPr lang="zh-CN" altLang="en-US" dirty="0"/>
              <a:t>的启发，使用并行训练来加速训练过程并增强其鲁棒性。我们使用多个工作者智能体分别从他们自己的环境中收集经验，并将其发送给一个负责训练和更新网络参数的中央智能体。所有</a:t>
            </a:r>
            <a:r>
              <a:rPr lang="en-US" altLang="zh-CN" dirty="0"/>
              <a:t>8</a:t>
            </a:r>
            <a:r>
              <a:rPr lang="zh-CN" altLang="en-US" dirty="0"/>
              <a:t>个工作智能体共享从中央智能体获得的相同网络参数的副本。中央智能体从工作智能体收集经验，并使用一批样本来训练中央网络。训练完成后，将更新网络参数并将其传递给所有工作智能体，以进行下一个收集步骤。</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4D62BF8-D29B-4EDA-8B2A-F5CB3CB8F5E0}" type="slidenum">
              <a:rPr lang="zh-CN" altLang="en-US" smtClean="0"/>
              <a:pPr/>
              <a:t>11</a:t>
            </a:fld>
            <a:endParaRPr lang="zh-CN" altLang="en-US"/>
          </a:p>
        </p:txBody>
      </p:sp>
    </p:spTree>
    <p:extLst>
      <p:ext uri="{BB962C8B-B14F-4D97-AF65-F5344CB8AC3E}">
        <p14:creationId xmlns:p14="http://schemas.microsoft.com/office/powerpoint/2010/main" val="1768245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bwMode="gray">
      <p:bgPr>
        <a:solidFill>
          <a:schemeClr val="accent1"/>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8" y="0"/>
            <a:ext cx="9139943" cy="6858000"/>
          </a:xfrm>
          <a:prstGeom prst="rect">
            <a:avLst/>
          </a:prstGeom>
        </p:spPr>
      </p:pic>
      <p:sp>
        <p:nvSpPr>
          <p:cNvPr id="3074" name="Rectangle 2"/>
          <p:cNvSpPr>
            <a:spLocks noGrp="1" noChangeArrowheads="1"/>
          </p:cNvSpPr>
          <p:nvPr>
            <p:ph type="ctrTitle"/>
          </p:nvPr>
        </p:nvSpPr>
        <p:spPr>
          <a:xfrm>
            <a:off x="109181" y="3890192"/>
            <a:ext cx="5800299" cy="1215208"/>
          </a:xfrm>
          <a:extLst>
            <a:ext uri="{909E8E84-426E-40DD-AFC4-6F175D3DCCD1}">
              <a14:hiddenFill xmlns:a14="http://schemas.microsoft.com/office/drawing/2010/main">
                <a:solidFill>
                  <a:schemeClr val="accent1"/>
                </a:solidFill>
              </a14:hiddenFill>
            </a:ext>
          </a:extLst>
        </p:spPr>
        <p:txBody>
          <a:bodyPr/>
          <a:lstStyle>
            <a:lvl1pPr>
              <a:defRPr sz="3200" b="1" cap="none" spc="0">
                <a:ln>
                  <a:noFill/>
                </a:ln>
                <a:solidFill>
                  <a:srgbClr val="FFFF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pPr lvl="0"/>
            <a:r>
              <a:rPr lang="zh-CN" altLang="en-US"/>
              <a:t>单击此处编辑母版标题样式</a:t>
            </a:r>
            <a:endParaRPr lang="en-US" altLang="zh-CN" noProof="0" dirty="0"/>
          </a:p>
        </p:txBody>
      </p:sp>
      <p:sp>
        <p:nvSpPr>
          <p:cNvPr id="19" name="文本占位符 18"/>
          <p:cNvSpPr>
            <a:spLocks noGrp="1"/>
          </p:cNvSpPr>
          <p:nvPr>
            <p:ph type="body" sz="quarter" idx="10" hasCustomPrompt="1"/>
          </p:nvPr>
        </p:nvSpPr>
        <p:spPr>
          <a:xfrm>
            <a:off x="600500" y="5308979"/>
            <a:ext cx="7833815" cy="1396621"/>
          </a:xfrm>
        </p:spPr>
        <p:txBody>
          <a:bodyPr/>
          <a:lstStyle>
            <a:lvl1pPr marL="0" indent="0" algn="ctr">
              <a:buNone/>
              <a:defRPr sz="2800">
                <a:solidFill>
                  <a:schemeClr val="bg1"/>
                </a:solidFill>
                <a:latin typeface="华文中宋" panose="02010600040101010101" pitchFamily="2" charset="-122"/>
                <a:ea typeface="华文中宋" panose="02010600040101010101" pitchFamily="2" charset="-122"/>
              </a:defRPr>
            </a:lvl1pPr>
          </a:lstStyle>
          <a:p>
            <a:pPr lvl="0"/>
            <a:r>
              <a:rPr lang="zh-CN" altLang="en-US" dirty="0"/>
              <a:t>单击此处编辑母版标题样式</a:t>
            </a:r>
          </a:p>
        </p:txBody>
      </p:sp>
    </p:spTree>
    <p:extLst>
      <p:ext uri="{BB962C8B-B14F-4D97-AF65-F5344CB8AC3E}">
        <p14:creationId xmlns:p14="http://schemas.microsoft.com/office/powerpoint/2010/main" val="4252771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buClrTx/>
              <a:defRPr lang="zh-CN" altLang="en-US" sz="3000" b="0" dirty="0" smtClean="0">
                <a:solidFill>
                  <a:schemeClr val="tx1"/>
                </a:solidFill>
                <a:latin typeface="华文中宋" panose="02010600040101010101" pitchFamily="2" charset="-122"/>
                <a:ea typeface="华文中宋" panose="02010600040101010101" pitchFamily="2" charset="-122"/>
                <a:cs typeface="+mn-cs"/>
              </a:defRPr>
            </a:lvl1pPr>
            <a:lvl2pPr marL="742950" indent="-285750">
              <a:defRPr lang="zh-CN" altLang="en-US" sz="2600" b="0" dirty="0" smtClean="0">
                <a:solidFill>
                  <a:schemeClr val="tx1"/>
                </a:solidFill>
                <a:latin typeface="华文中宋" panose="02010600040101010101" pitchFamily="2" charset="-122"/>
                <a:ea typeface="华文中宋" panose="02010600040101010101" pitchFamily="2" charset="-122"/>
              </a:defRPr>
            </a:lvl2pPr>
            <a:lvl3pPr marL="1143000" indent="-228600" algn="l" rtl="0" eaLnBrk="1" fontAlgn="base" hangingPunct="1">
              <a:spcBef>
                <a:spcPct val="20000"/>
              </a:spcBef>
              <a:spcAft>
                <a:spcPct val="0"/>
              </a:spcAft>
              <a:buClr>
                <a:schemeClr val="hlink"/>
              </a:buClr>
              <a:buFont typeface="+mj-lt"/>
              <a:buChar char="•"/>
              <a:defRPr lang="zh-CN" altLang="en-US" sz="24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3pPr>
            <a:lvl4pPr marL="1600200" indent="-228600">
              <a:defRPr lang="zh-CN" altLang="en-US" sz="2200" b="0" dirty="0" smtClean="0">
                <a:solidFill>
                  <a:schemeClr val="tx1"/>
                </a:solidFill>
                <a:latin typeface="华文中宋" panose="02010600040101010101" pitchFamily="2" charset="-122"/>
                <a:ea typeface="华文中宋" panose="02010600040101010101" pitchFamily="2" charset="-122"/>
              </a:defRPr>
            </a:lvl4pPr>
            <a:lvl5pPr marL="2057400" indent="-228600" algn="l" rtl="0" eaLnBrk="1" fontAlgn="base" hangingPunct="1">
              <a:spcBef>
                <a:spcPct val="20000"/>
              </a:spcBef>
              <a:spcAft>
                <a:spcPct val="0"/>
              </a:spcAft>
              <a:buChar char="»"/>
              <a:defRPr b="0" cap="none" spc="0">
                <a:ln>
                  <a:noFill/>
                </a:ln>
                <a:solidFill>
                  <a:schemeClr val="tx1"/>
                </a:solidFill>
                <a:effectLst/>
                <a:latin typeface="华文中宋" panose="02010600040101010101" pitchFamily="2" charset="-122"/>
                <a:ea typeface="华文中宋" panose="02010600040101010101" pitchFamily="2" charset="-122"/>
              </a:defRPr>
            </a:lvl5pPr>
          </a:lstStyle>
          <a:p>
            <a:pPr lvl="0"/>
            <a:r>
              <a:rPr lang="zh-CN" altLang="en-US" dirty="0"/>
              <a:t>单击此处编辑母版文本样式</a:t>
            </a:r>
          </a:p>
          <a:p>
            <a:pPr lvl="1"/>
            <a:r>
              <a:rPr lang="zh-CN" altLang="en-US" dirty="0"/>
              <a:t>第二级</a:t>
            </a:r>
          </a:p>
          <a:p>
            <a:pPr marL="1143000" lvl="2" indent="-228600" algn="l" rtl="0" eaLnBrk="1" fontAlgn="base" hangingPunct="1">
              <a:spcBef>
                <a:spcPct val="20000"/>
              </a:spcBef>
              <a:spcAft>
                <a:spcPct val="0"/>
              </a:spcAft>
              <a:buClr>
                <a:schemeClr val="hlink"/>
              </a:buClr>
              <a:buChar char="•"/>
            </a:pPr>
            <a:r>
              <a:rPr lang="zh-CN" altLang="en-US" dirty="0"/>
              <a:t>第三级</a:t>
            </a:r>
          </a:p>
          <a:p>
            <a:pPr lvl="3"/>
            <a:r>
              <a:rPr lang="zh-CN" altLang="en-US" dirty="0"/>
              <a:t>第四级</a:t>
            </a:r>
          </a:p>
          <a:p>
            <a:pPr marL="2057400" lvl="4" indent="-228600" algn="l" rtl="0" eaLnBrk="1" fontAlgn="base" hangingPunct="1">
              <a:spcBef>
                <a:spcPct val="20000"/>
              </a:spcBef>
              <a:spcAft>
                <a:spcPct val="0"/>
              </a:spcAft>
              <a:buChar char="»"/>
            </a:pPr>
            <a:r>
              <a:rPr lang="zh-CN" altLang="en-US" dirty="0"/>
              <a:t>第五级</a:t>
            </a:r>
          </a:p>
        </p:txBody>
      </p:sp>
      <p:sp>
        <p:nvSpPr>
          <p:cNvPr id="6" name="灯片编号占位符 5"/>
          <p:cNvSpPr>
            <a:spLocks noGrp="1"/>
          </p:cNvSpPr>
          <p:nvPr>
            <p:ph type="sldNum" sz="quarter" idx="12"/>
          </p:nvPr>
        </p:nvSpPr>
        <p:spPr/>
        <p:txBody>
          <a:bodyPr/>
          <a:lstStyle/>
          <a:p>
            <a:fld id="{D9A2D461-AF4D-47C7-9839-6831AAAE9194}" type="slidenum">
              <a:rPr lang="zh-CN" altLang="en-US" smtClean="0"/>
              <a:pPr/>
              <a:t>‹#›</a:t>
            </a:fld>
            <a:endParaRPr lang="zh-CN" altLang="en-US"/>
          </a:p>
        </p:txBody>
      </p:sp>
      <p:sp>
        <p:nvSpPr>
          <p:cNvPr id="7" name="Rectangle 2"/>
          <p:cNvSpPr>
            <a:spLocks noGrp="1" noChangeArrowheads="1"/>
          </p:cNvSpPr>
          <p:nvPr>
            <p:ph type="title"/>
          </p:nvPr>
        </p:nvSpPr>
        <p:spPr bwMode="gray">
          <a:xfrm>
            <a:off x="871017" y="38100"/>
            <a:ext cx="6781800" cy="685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Tree>
    <p:extLst>
      <p:ext uri="{BB962C8B-B14F-4D97-AF65-F5344CB8AC3E}">
        <p14:creationId xmlns:p14="http://schemas.microsoft.com/office/powerpoint/2010/main" val="1606647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列菜单">
    <p:spTree>
      <p:nvGrpSpPr>
        <p:cNvPr id="1" name=""/>
        <p:cNvGrpSpPr/>
        <p:nvPr/>
      </p:nvGrpSpPr>
      <p:grpSpPr>
        <a:xfrm>
          <a:off x="0" y="0"/>
          <a:ext cx="0" cy="0"/>
          <a:chOff x="0" y="0"/>
          <a:chExt cx="0" cy="0"/>
        </a:xfrm>
      </p:grpSpPr>
      <p:sp>
        <p:nvSpPr>
          <p:cNvPr id="2" name="标题 1"/>
          <p:cNvSpPr>
            <a:spLocks noGrp="1"/>
          </p:cNvSpPr>
          <p:nvPr>
            <p:ph type="title"/>
          </p:nvPr>
        </p:nvSpPr>
        <p:spPr>
          <a:xfrm>
            <a:off x="871017" y="66675"/>
            <a:ext cx="6781800" cy="685800"/>
          </a:xfrm>
        </p:spPr>
        <p:txBody>
          <a:bodyPr/>
          <a:lstStyle>
            <a:lvl1pPr>
              <a:defRPr>
                <a:latin typeface="黑体" pitchFamily="2" charset="-122"/>
                <a:ea typeface="黑体"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457200" y="1454222"/>
            <a:ext cx="8229600" cy="4431535"/>
          </a:xfrm>
        </p:spPr>
        <p:txBody>
          <a:bodyPr/>
          <a:lstStyle>
            <a:lvl1pPr marL="342900" indent="-342900">
              <a:buClrTx/>
              <a:defRPr lang="zh-CN" altLang="en-US" sz="3000" b="0" dirty="0" smtClean="0">
                <a:solidFill>
                  <a:srgbClr val="1D518D"/>
                </a:solidFill>
                <a:latin typeface="黑体" pitchFamily="2" charset="-122"/>
                <a:ea typeface="黑体" pitchFamily="2" charset="-122"/>
                <a:cs typeface="+mn-cs"/>
              </a:defRPr>
            </a:lvl1pPr>
            <a:lvl2pPr marL="742950" indent="-285750">
              <a:defRPr lang="zh-CN" altLang="en-US" sz="2600" b="0" dirty="0" smtClean="0">
                <a:solidFill>
                  <a:schemeClr val="tx1"/>
                </a:solidFill>
                <a:latin typeface="黑体" pitchFamily="2" charset="-122"/>
                <a:ea typeface="黑体" pitchFamily="2" charset="-122"/>
              </a:defRPr>
            </a:lvl2pPr>
            <a:lvl3pPr marL="1257300" indent="-342900">
              <a:buClr>
                <a:srgbClr val="00B0F0"/>
              </a:buClr>
              <a:buFont typeface="+mj-lt"/>
              <a:buNone/>
              <a:defRPr lang="zh-CN" altLang="en-US" sz="2400" b="0" cap="none" spc="0" baseline="0" dirty="0" smtClean="0">
                <a:ln>
                  <a:noFill/>
                </a:ln>
                <a:solidFill>
                  <a:srgbClr val="005A9E"/>
                </a:solidFill>
                <a:effectLst/>
                <a:latin typeface="黑体" pitchFamily="2" charset="-122"/>
                <a:ea typeface="黑体" pitchFamily="2" charset="-122"/>
              </a:defRPr>
            </a:lvl3pPr>
            <a:lvl4pPr marL="1600200" indent="-228600">
              <a:defRPr lang="zh-CN" altLang="en-US" sz="2200" b="0" dirty="0" smtClean="0">
                <a:solidFill>
                  <a:schemeClr val="tx1"/>
                </a:solidFill>
                <a:latin typeface="黑体" pitchFamily="2" charset="-122"/>
                <a:ea typeface="黑体" pitchFamily="2" charset="-122"/>
              </a:defRPr>
            </a:lvl4pPr>
            <a:lvl5pPr>
              <a:defRPr b="0" cap="none" spc="0">
                <a:ln>
                  <a:noFill/>
                </a:ln>
                <a:solidFill>
                  <a:srgbClr val="0099CB"/>
                </a:solidFill>
                <a:effectLst/>
                <a:latin typeface="黑体" pitchFamily="2" charset="-122"/>
                <a:ea typeface="黑体" pitchFamily="2" charset="-122"/>
              </a:defRPr>
            </a:lvl5pPr>
          </a:lstStyle>
          <a:p>
            <a:pPr marL="342900" lvl="0" indent="-342900" algn="l" rtl="0" eaLnBrk="1" fontAlgn="base" hangingPunct="1">
              <a:spcBef>
                <a:spcPct val="20000"/>
              </a:spcBef>
              <a:spcAft>
                <a:spcPct val="0"/>
              </a:spcAft>
              <a:buClrTx/>
              <a:buFont typeface="Wingdings" pitchFamily="2" charset="2"/>
              <a:buChar char=""/>
            </a:pPr>
            <a:r>
              <a:rPr lang="zh-CN" altLang="en-US"/>
              <a:t>单击此处编辑母版文本样式</a:t>
            </a:r>
          </a:p>
          <a:p>
            <a:pPr marL="342900" lvl="1" indent="-342900" algn="l" rtl="0" eaLnBrk="1" fontAlgn="base" hangingPunct="1">
              <a:spcBef>
                <a:spcPct val="20000"/>
              </a:spcBef>
              <a:spcAft>
                <a:spcPct val="0"/>
              </a:spcAft>
              <a:buClrTx/>
              <a:buFont typeface="Wingdings" pitchFamily="2" charset="2"/>
              <a:buChar char=""/>
            </a:pPr>
            <a:r>
              <a:rPr lang="zh-CN" altLang="en-US"/>
              <a:t>第二级</a:t>
            </a:r>
          </a:p>
          <a:p>
            <a:pPr marL="342900" lvl="2" indent="-342900" algn="l" rtl="0" eaLnBrk="1" fontAlgn="base" hangingPunct="1">
              <a:spcBef>
                <a:spcPct val="20000"/>
              </a:spcBef>
              <a:spcAft>
                <a:spcPct val="0"/>
              </a:spcAft>
              <a:buClrTx/>
              <a:buFont typeface="Wingdings" pitchFamily="2" charset="2"/>
              <a:buChar char=""/>
            </a:pPr>
            <a:r>
              <a:rPr lang="zh-CN" altLang="en-US"/>
              <a:t>第三级</a:t>
            </a:r>
          </a:p>
          <a:p>
            <a:pPr marL="342900" lvl="3" indent="-342900" algn="l" rtl="0" eaLnBrk="1" fontAlgn="base" hangingPunct="1">
              <a:spcBef>
                <a:spcPct val="20000"/>
              </a:spcBef>
              <a:spcAft>
                <a:spcPct val="0"/>
              </a:spcAft>
              <a:buClrTx/>
              <a:buFont typeface="Wingdings" pitchFamily="2" charset="2"/>
              <a:buChar char=""/>
            </a:pPr>
            <a:r>
              <a:rPr lang="zh-CN" altLang="en-US"/>
              <a:t>第四级</a:t>
            </a:r>
          </a:p>
          <a:p>
            <a:pPr marL="342900" lvl="4" indent="-342900" algn="l" rtl="0" eaLnBrk="1" fontAlgn="base" hangingPunct="1">
              <a:spcBef>
                <a:spcPct val="20000"/>
              </a:spcBef>
              <a:spcAft>
                <a:spcPct val="0"/>
              </a:spcAft>
              <a:buClrTx/>
              <a:buFont typeface="Wingdings" pitchFamily="2" charset="2"/>
              <a:buChar char=""/>
            </a:pPr>
            <a:r>
              <a:rPr lang="zh-CN" altLang="en-US"/>
              <a:t>第五级</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D9A2D461-AF4D-47C7-9839-6831AAAE9194}" type="slidenum">
              <a:rPr lang="zh-CN" altLang="en-US" smtClean="0"/>
              <a:pPr/>
              <a:t>‹#›</a:t>
            </a:fld>
            <a:endParaRPr lang="zh-CN" altLang="en-US"/>
          </a:p>
        </p:txBody>
      </p:sp>
    </p:spTree>
    <p:extLst>
      <p:ext uri="{BB962C8B-B14F-4D97-AF65-F5344CB8AC3E}">
        <p14:creationId xmlns:p14="http://schemas.microsoft.com/office/powerpoint/2010/main" val="88750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lvl1pPr>
              <a:defRPr>
                <a:solidFill>
                  <a:schemeClr val="tx1">
                    <a:lumMod val="95000"/>
                    <a:lumOff val="5000"/>
                  </a:schemeClr>
                </a:solidFill>
              </a:defRPr>
            </a:lvl1pPr>
          </a:lstStyle>
          <a:p>
            <a:fld id="{D9A2D461-AF4D-47C7-9839-6831AAAE9194}" type="slidenum">
              <a:rPr lang="zh-CN" altLang="en-US" smtClean="0"/>
              <a:pPr/>
              <a:t>‹#›</a:t>
            </a:fld>
            <a:endParaRPr lang="zh-CN" altLang="en-US"/>
          </a:p>
        </p:txBody>
      </p:sp>
    </p:spTree>
    <p:extLst>
      <p:ext uri="{BB962C8B-B14F-4D97-AF65-F5344CB8AC3E}">
        <p14:creationId xmlns:p14="http://schemas.microsoft.com/office/powerpoint/2010/main" val="2957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57200" y="6356350"/>
            <a:ext cx="21336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D9A2D461-AF4D-47C7-9839-6831AAAE9194}" type="slidenum">
              <a:rPr lang="zh-CN" altLang="en-US" smtClean="0"/>
              <a:pPr/>
              <a:t>‹#›</a:t>
            </a:fld>
            <a:endParaRPr lang="zh-CN" altLang="en-US"/>
          </a:p>
        </p:txBody>
      </p:sp>
    </p:spTree>
    <p:extLst>
      <p:ext uri="{BB962C8B-B14F-4D97-AF65-F5344CB8AC3E}">
        <p14:creationId xmlns:p14="http://schemas.microsoft.com/office/powerpoint/2010/main" val="3641369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3175" y="-1"/>
            <a:ext cx="9150350" cy="897732"/>
            <a:chOff x="-3175" y="-1"/>
            <a:chExt cx="9150350" cy="897732"/>
          </a:xfrm>
          <a:effectLst>
            <a:outerShdw blurRad="50800" dist="38100" dir="5400000" algn="t" rotWithShape="0">
              <a:prstClr val="black">
                <a:alpha val="40000"/>
              </a:prstClr>
            </a:outerShdw>
          </a:effectLst>
        </p:grpSpPr>
        <p:pic>
          <p:nvPicPr>
            <p:cNvPr id="2" name="Picture 2"/>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t="1" b="21589"/>
            <a:stretch/>
          </p:blipFill>
          <p:spPr bwMode="auto">
            <a:xfrm>
              <a:off x="-3175" y="-1"/>
              <a:ext cx="9150350" cy="74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userDrawn="1"/>
          </p:nvGrpSpPr>
          <p:grpSpPr>
            <a:xfrm>
              <a:off x="0" y="742396"/>
              <a:ext cx="8475663" cy="155335"/>
              <a:chOff x="0" y="742396"/>
              <a:chExt cx="8475663" cy="155335"/>
            </a:xfrm>
          </p:grpSpPr>
          <p:sp>
            <p:nvSpPr>
              <p:cNvPr id="1028" name="Rectangle 93"/>
              <p:cNvSpPr>
                <a:spLocks noChangeArrowheads="1"/>
              </p:cNvSpPr>
              <p:nvPr/>
            </p:nvSpPr>
            <p:spPr bwMode="gray">
              <a:xfrm>
                <a:off x="0" y="743836"/>
                <a:ext cx="7721600" cy="15389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endParaRPr lang="zh-CN" altLang="en-US">
                  <a:ea typeface="宋体" charset="-122"/>
                </a:endParaRPr>
              </a:p>
            </p:txBody>
          </p:sp>
          <p:sp>
            <p:nvSpPr>
              <p:cNvPr id="1031" name="Freeform 98"/>
              <p:cNvSpPr>
                <a:spLocks/>
              </p:cNvSpPr>
              <p:nvPr/>
            </p:nvSpPr>
            <p:spPr bwMode="gray">
              <a:xfrm>
                <a:off x="6215063" y="742396"/>
                <a:ext cx="2260600" cy="154833"/>
              </a:xfrm>
              <a:custGeom>
                <a:avLst/>
                <a:gdLst>
                  <a:gd name="T0" fmla="*/ 0 w 1424"/>
                  <a:gd name="T1" fmla="*/ 261937 h 165"/>
                  <a:gd name="T2" fmla="*/ 1938338 w 1424"/>
                  <a:gd name="T3" fmla="*/ 260350 h 165"/>
                  <a:gd name="T4" fmla="*/ 2260600 w 1424"/>
                  <a:gd name="T5" fmla="*/ 0 h 165"/>
                  <a:gd name="T6" fmla="*/ 300038 w 1424"/>
                  <a:gd name="T7" fmla="*/ 0 h 165"/>
                  <a:gd name="T8" fmla="*/ 0 w 1424"/>
                  <a:gd name="T9" fmla="*/ 261937 h 165"/>
                  <a:gd name="T10" fmla="*/ 0 60000 65536"/>
                  <a:gd name="T11" fmla="*/ 0 60000 65536"/>
                  <a:gd name="T12" fmla="*/ 0 60000 65536"/>
                  <a:gd name="T13" fmla="*/ 0 60000 65536"/>
                  <a:gd name="T14" fmla="*/ 0 60000 65536"/>
                  <a:gd name="connsiteX0" fmla="*/ 0 w 10000"/>
                  <a:gd name="connsiteY0" fmla="*/ 10000 h 10000"/>
                  <a:gd name="connsiteX1" fmla="*/ 8806 w 10000"/>
                  <a:gd name="connsiteY1" fmla="*/ 9939 h 10000"/>
                  <a:gd name="connsiteX2" fmla="*/ 10000 w 10000"/>
                  <a:gd name="connsiteY2" fmla="*/ 0 h 10000"/>
                  <a:gd name="connsiteX3" fmla="*/ 1327 w 10000"/>
                  <a:gd name="connsiteY3" fmla="*/ 0 h 10000"/>
                  <a:gd name="connsiteX4" fmla="*/ 0 w 10000"/>
                  <a:gd name="connsiteY4" fmla="*/ 10000 h 10000"/>
                  <a:gd name="connsiteX0" fmla="*/ 0 w 10000"/>
                  <a:gd name="connsiteY0" fmla="*/ 10000 h 10000"/>
                  <a:gd name="connsiteX1" fmla="*/ 8996 w 10000"/>
                  <a:gd name="connsiteY1" fmla="*/ 9939 h 10000"/>
                  <a:gd name="connsiteX2" fmla="*/ 10000 w 10000"/>
                  <a:gd name="connsiteY2" fmla="*/ 0 h 10000"/>
                  <a:gd name="connsiteX3" fmla="*/ 1327 w 10000"/>
                  <a:gd name="connsiteY3" fmla="*/ 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8996" y="9939"/>
                    </a:lnTo>
                    <a:lnTo>
                      <a:pt x="10000" y="0"/>
                    </a:lnTo>
                    <a:lnTo>
                      <a:pt x="1327" y="0"/>
                    </a:lnTo>
                    <a:lnTo>
                      <a:pt x="0" y="10000"/>
                    </a:lnTo>
                    <a:close/>
                  </a:path>
                </a:pathLst>
              </a:cu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026" name="Freeform 91"/>
          <p:cNvSpPr>
            <a:spLocks/>
          </p:cNvSpPr>
          <p:nvPr/>
        </p:nvSpPr>
        <p:spPr bwMode="gray">
          <a:xfrm>
            <a:off x="-1" y="6078880"/>
            <a:ext cx="9144001" cy="788656"/>
          </a:xfrm>
          <a:custGeom>
            <a:avLst/>
            <a:gdLst>
              <a:gd name="T0" fmla="*/ 0 w 5760"/>
              <a:gd name="T1" fmla="*/ 812800 h 768"/>
              <a:gd name="T2" fmla="*/ 8128000 w 5760"/>
              <a:gd name="T3" fmla="*/ 812800 h 768"/>
              <a:gd name="T4" fmla="*/ 9144000 w 5760"/>
              <a:gd name="T5" fmla="*/ 0 h 768"/>
              <a:gd name="T6" fmla="*/ 9144000 w 5760"/>
              <a:gd name="T7" fmla="*/ 1219200 h 768"/>
              <a:gd name="T8" fmla="*/ 0 w 5760"/>
              <a:gd name="T9" fmla="*/ 1219200 h 768"/>
              <a:gd name="T10" fmla="*/ 0 w 5760"/>
              <a:gd name="T11" fmla="*/ 812800 h 768"/>
              <a:gd name="T12" fmla="*/ 0 60000 65536"/>
              <a:gd name="T13" fmla="*/ 0 60000 65536"/>
              <a:gd name="T14" fmla="*/ 0 60000 65536"/>
              <a:gd name="T15" fmla="*/ 0 60000 65536"/>
              <a:gd name="T16" fmla="*/ 0 60000 65536"/>
              <a:gd name="T17" fmla="*/ 0 60000 65536"/>
              <a:gd name="connsiteX0" fmla="*/ 0 w 10010"/>
              <a:gd name="connsiteY0" fmla="*/ 12376 h 15709"/>
              <a:gd name="connsiteX1" fmla="*/ 8889 w 10010"/>
              <a:gd name="connsiteY1" fmla="*/ 12376 h 15709"/>
              <a:gd name="connsiteX2" fmla="*/ 10010 w 10010"/>
              <a:gd name="connsiteY2" fmla="*/ 0 h 15709"/>
              <a:gd name="connsiteX3" fmla="*/ 10000 w 10010"/>
              <a:gd name="connsiteY3" fmla="*/ 15709 h 15709"/>
              <a:gd name="connsiteX4" fmla="*/ 0 w 10010"/>
              <a:gd name="connsiteY4" fmla="*/ 15709 h 15709"/>
              <a:gd name="connsiteX5" fmla="*/ 0 w 10010"/>
              <a:gd name="connsiteY5" fmla="*/ 12376 h 15709"/>
              <a:gd name="connsiteX0" fmla="*/ 0 w 10010"/>
              <a:gd name="connsiteY0" fmla="*/ 12376 h 15709"/>
              <a:gd name="connsiteX1" fmla="*/ 9150 w 10010"/>
              <a:gd name="connsiteY1" fmla="*/ 12030 h 15709"/>
              <a:gd name="connsiteX2" fmla="*/ 10010 w 10010"/>
              <a:gd name="connsiteY2" fmla="*/ 0 h 15709"/>
              <a:gd name="connsiteX3" fmla="*/ 10000 w 10010"/>
              <a:gd name="connsiteY3" fmla="*/ 15709 h 15709"/>
              <a:gd name="connsiteX4" fmla="*/ 0 w 10010"/>
              <a:gd name="connsiteY4" fmla="*/ 15709 h 15709"/>
              <a:gd name="connsiteX5" fmla="*/ 0 w 10010"/>
              <a:gd name="connsiteY5" fmla="*/ 12376 h 15709"/>
              <a:gd name="connsiteX0" fmla="*/ 0 w 10010"/>
              <a:gd name="connsiteY0" fmla="*/ 12376 h 15709"/>
              <a:gd name="connsiteX1" fmla="*/ 9025 w 10010"/>
              <a:gd name="connsiteY1" fmla="*/ 12030 h 15709"/>
              <a:gd name="connsiteX2" fmla="*/ 10010 w 10010"/>
              <a:gd name="connsiteY2" fmla="*/ 0 h 15709"/>
              <a:gd name="connsiteX3" fmla="*/ 10000 w 10010"/>
              <a:gd name="connsiteY3" fmla="*/ 15709 h 15709"/>
              <a:gd name="connsiteX4" fmla="*/ 0 w 10010"/>
              <a:gd name="connsiteY4" fmla="*/ 15709 h 15709"/>
              <a:gd name="connsiteX5" fmla="*/ 0 w 10010"/>
              <a:gd name="connsiteY5" fmla="*/ 12376 h 15709"/>
              <a:gd name="connsiteX0" fmla="*/ 0 w 10010"/>
              <a:gd name="connsiteY0" fmla="*/ 10992 h 14325"/>
              <a:gd name="connsiteX1" fmla="*/ 9025 w 10010"/>
              <a:gd name="connsiteY1" fmla="*/ 10646 h 14325"/>
              <a:gd name="connsiteX2" fmla="*/ 10010 w 10010"/>
              <a:gd name="connsiteY2" fmla="*/ 0 h 14325"/>
              <a:gd name="connsiteX3" fmla="*/ 10000 w 10010"/>
              <a:gd name="connsiteY3" fmla="*/ 14325 h 14325"/>
              <a:gd name="connsiteX4" fmla="*/ 0 w 10010"/>
              <a:gd name="connsiteY4" fmla="*/ 14325 h 14325"/>
              <a:gd name="connsiteX5" fmla="*/ 0 w 10010"/>
              <a:gd name="connsiteY5" fmla="*/ 10992 h 14325"/>
              <a:gd name="connsiteX0" fmla="*/ 0 w 10010"/>
              <a:gd name="connsiteY0" fmla="*/ 10992 h 14325"/>
              <a:gd name="connsiteX1" fmla="*/ 9025 w 10010"/>
              <a:gd name="connsiteY1" fmla="*/ 10646 h 14325"/>
              <a:gd name="connsiteX2" fmla="*/ 10010 w 10010"/>
              <a:gd name="connsiteY2" fmla="*/ 0 h 14325"/>
              <a:gd name="connsiteX3" fmla="*/ 10000 w 10010"/>
              <a:gd name="connsiteY3" fmla="*/ 14325 h 14325"/>
              <a:gd name="connsiteX4" fmla="*/ 0 w 10010"/>
              <a:gd name="connsiteY4" fmla="*/ 14325 h 14325"/>
              <a:gd name="connsiteX5" fmla="*/ 0 w 10010"/>
              <a:gd name="connsiteY5" fmla="*/ 10992 h 14325"/>
              <a:gd name="connsiteX0" fmla="*/ 0 w 10010"/>
              <a:gd name="connsiteY0" fmla="*/ 10992 h 14325"/>
              <a:gd name="connsiteX1" fmla="*/ 9025 w 10010"/>
              <a:gd name="connsiteY1" fmla="*/ 10646 h 14325"/>
              <a:gd name="connsiteX2" fmla="*/ 10010 w 10010"/>
              <a:gd name="connsiteY2" fmla="*/ 0 h 14325"/>
              <a:gd name="connsiteX3" fmla="*/ 10010 w 10010"/>
              <a:gd name="connsiteY3" fmla="*/ 14325 h 14325"/>
              <a:gd name="connsiteX4" fmla="*/ 0 w 10010"/>
              <a:gd name="connsiteY4" fmla="*/ 14325 h 14325"/>
              <a:gd name="connsiteX5" fmla="*/ 0 w 10010"/>
              <a:gd name="connsiteY5" fmla="*/ 10992 h 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4325">
                <a:moveTo>
                  <a:pt x="0" y="10992"/>
                </a:moveTo>
                <a:lnTo>
                  <a:pt x="9025" y="10646"/>
                </a:lnTo>
                <a:cubicBezTo>
                  <a:pt x="9399" y="6521"/>
                  <a:pt x="9636" y="4125"/>
                  <a:pt x="10010" y="0"/>
                </a:cubicBezTo>
                <a:cubicBezTo>
                  <a:pt x="10007" y="5236"/>
                  <a:pt x="10013" y="9089"/>
                  <a:pt x="10010" y="14325"/>
                </a:cubicBezTo>
                <a:lnTo>
                  <a:pt x="0" y="14325"/>
                </a:lnTo>
                <a:lnTo>
                  <a:pt x="0" y="10992"/>
                </a:lnTo>
                <a:close/>
              </a:path>
            </a:pathLst>
          </a:custGeom>
          <a:solidFill>
            <a:srgbClr val="0099CB"/>
          </a:solidFill>
          <a:ln>
            <a:noFill/>
          </a:ln>
          <a:effectLst>
            <a:outerShdw blurRad="50800" dist="38100" dir="16200000" rotWithShape="0">
              <a:prstClr val="black">
                <a:alpha val="40000"/>
              </a:prstClr>
            </a:outerShdw>
          </a:effectLst>
        </p:spPr>
        <p:txBody>
          <a:bodyPr/>
          <a:lstStyle/>
          <a:p>
            <a:endParaRPr lang="zh-CN" altLang="en-US"/>
          </a:p>
        </p:txBody>
      </p:sp>
      <p:sp>
        <p:nvSpPr>
          <p:cNvPr id="1029" name="Rectangle 3"/>
          <p:cNvSpPr>
            <a:spLocks noGrp="1" noChangeArrowheads="1"/>
          </p:cNvSpPr>
          <p:nvPr>
            <p:ph type="body" idx="1"/>
          </p:nvPr>
        </p:nvSpPr>
        <p:spPr bwMode="gray">
          <a:xfrm>
            <a:off x="457200" y="1028700"/>
            <a:ext cx="8229600" cy="535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marL="1143000" lvl="2" indent="-228600" algn="l" rtl="0" eaLnBrk="1" fontAlgn="base" hangingPunct="1">
              <a:spcBef>
                <a:spcPct val="20000"/>
              </a:spcBef>
              <a:spcAft>
                <a:spcPct val="0"/>
              </a:spcAft>
              <a:buClr>
                <a:schemeClr val="hlink"/>
              </a:buClr>
              <a:buChar char="•"/>
            </a:pPr>
            <a:r>
              <a:rPr lang="zh-CN" altLang="en-US" dirty="0"/>
              <a:t>第三级</a:t>
            </a:r>
          </a:p>
          <a:p>
            <a:pPr lvl="3"/>
            <a:r>
              <a:rPr lang="zh-CN" altLang="en-US" dirty="0"/>
              <a:t>第四级</a:t>
            </a:r>
          </a:p>
          <a:p>
            <a:pPr marL="2057400" lvl="4" indent="-228600" algn="l" rtl="0" eaLnBrk="1" fontAlgn="base" hangingPunct="1">
              <a:spcBef>
                <a:spcPct val="20000"/>
              </a:spcBef>
              <a:spcAft>
                <a:spcPct val="0"/>
              </a:spcAft>
              <a:buChar char="»"/>
            </a:pPr>
            <a:r>
              <a:rPr lang="zh-CN" altLang="en-US" dirty="0"/>
              <a:t>第五级</a:t>
            </a:r>
          </a:p>
        </p:txBody>
      </p:sp>
      <p:sp>
        <p:nvSpPr>
          <p:cNvPr id="1030" name="Rectangle 2"/>
          <p:cNvSpPr>
            <a:spLocks noGrp="1" noChangeArrowheads="1"/>
          </p:cNvSpPr>
          <p:nvPr>
            <p:ph type="title"/>
          </p:nvPr>
        </p:nvSpPr>
        <p:spPr bwMode="gray">
          <a:xfrm>
            <a:off x="871017" y="38100"/>
            <a:ext cx="6781800" cy="685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pic>
        <p:nvPicPr>
          <p:cNvPr id="8195" name="Picture 3" descr="D:\模板\alios1.t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42312" y="6380162"/>
            <a:ext cx="804863" cy="4873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临时工作\400T调试\银河logo.png"/>
          <p:cNvPicPr>
            <a:picLocks noChangeAspect="1" noChangeArrowheads="1"/>
          </p:cNvPicPr>
          <p:nvPr/>
        </p:nvPicPr>
        <p:blipFill>
          <a:blip r:embed="rId9" cstate="print">
            <a:duotone>
              <a:prstClr val="black"/>
              <a:srgbClr val="FFFF00">
                <a:tint val="45000"/>
                <a:satMod val="400000"/>
              </a:srgbClr>
            </a:duotone>
            <a:extLst>
              <a:ext uri="{28A0092B-C50C-407E-A947-70E740481C1C}">
                <a14:useLocalDpi xmlns:a14="http://schemas.microsoft.com/office/drawing/2010/main" val="0"/>
              </a:ext>
            </a:extLst>
          </a:blip>
          <a:srcRect/>
          <a:stretch>
            <a:fillRect/>
          </a:stretch>
        </p:blipFill>
        <p:spPr bwMode="auto">
          <a:xfrm>
            <a:off x="79953" y="211162"/>
            <a:ext cx="693131" cy="32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灯片编号占位符 7"/>
          <p:cNvSpPr>
            <a:spLocks noGrp="1"/>
          </p:cNvSpPr>
          <p:nvPr>
            <p:ph type="sldNum" sz="quarter" idx="4"/>
          </p:nvPr>
        </p:nvSpPr>
        <p:spPr>
          <a:xfrm>
            <a:off x="8342312" y="6411435"/>
            <a:ext cx="564828" cy="365125"/>
          </a:xfrm>
          <a:prstGeom prst="rect">
            <a:avLst/>
          </a:prstGeom>
        </p:spPr>
        <p:txBody>
          <a:bodyPr vert="horz" lIns="91440" tIns="45720" rIns="91440" bIns="45720" rtlCol="0" anchor="ctr"/>
          <a:lstStyle>
            <a:lvl1pPr algn="r">
              <a:defRPr sz="1200" b="1">
                <a:solidFill>
                  <a:schemeClr val="tx1">
                    <a:lumMod val="95000"/>
                    <a:lumOff val="5000"/>
                  </a:schemeClr>
                </a:solidFill>
                <a:latin typeface="Arial Unicode MS" pitchFamily="34" charset="-122"/>
                <a:ea typeface="Arial Unicode MS" pitchFamily="34" charset="-122"/>
                <a:cs typeface="Arial Unicode MS" pitchFamily="34" charset="-122"/>
              </a:defRPr>
            </a:lvl1pPr>
          </a:lstStyle>
          <a:p>
            <a:fld id="{D9A2D461-AF4D-47C7-9839-6831AAAE9194}" type="slidenum">
              <a:rPr lang="zh-CN" altLang="en-US" smtClean="0"/>
              <a:pPr/>
              <a:t>‹#›</a:t>
            </a:fld>
            <a:endParaRPr lang="zh-CN" altLang="en-US"/>
          </a:p>
        </p:txBody>
      </p:sp>
      <p:pic>
        <p:nvPicPr>
          <p:cNvPr id="14" name="Picture 3" descr="E:\科技部\申报书0114\LOGO\nud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496" y="2600"/>
            <a:ext cx="762104" cy="76210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hf hdr="0" ftr="0" dt="0"/>
  <p:txStyles>
    <p:titleStyle>
      <a:lvl1pPr algn="l" rtl="0" eaLnBrk="1" fontAlgn="base" hangingPunct="1">
        <a:spcBef>
          <a:spcPct val="0"/>
        </a:spcBef>
        <a:spcAft>
          <a:spcPct val="0"/>
        </a:spcAft>
        <a:defRPr sz="2800" b="1" cap="none" spc="0">
          <a:ln>
            <a:noFill/>
          </a:ln>
          <a:solidFill>
            <a:schemeClr val="bg1"/>
          </a:solidFill>
          <a:effectLst/>
          <a:latin typeface="华文中宋" panose="02010600040101010101" pitchFamily="2" charset="-122"/>
          <a:ea typeface="华文中宋" panose="02010600040101010101" pitchFamily="2" charset="-122"/>
          <a:cs typeface="+mj-cs"/>
        </a:defRPr>
      </a:lvl1pPr>
      <a:lvl2pPr algn="l" rtl="0" eaLnBrk="1" fontAlgn="base" hangingPunct="1">
        <a:spcBef>
          <a:spcPct val="0"/>
        </a:spcBef>
        <a:spcAft>
          <a:spcPct val="0"/>
        </a:spcAft>
        <a:defRPr sz="3200">
          <a:solidFill>
            <a:schemeClr val="bg1"/>
          </a:solidFill>
          <a:latin typeface="Verdana" pitchFamily="34" charset="0"/>
        </a:defRPr>
      </a:lvl2pPr>
      <a:lvl3pPr algn="l" rtl="0" eaLnBrk="1" fontAlgn="base" hangingPunct="1">
        <a:spcBef>
          <a:spcPct val="0"/>
        </a:spcBef>
        <a:spcAft>
          <a:spcPct val="0"/>
        </a:spcAft>
        <a:defRPr sz="3200">
          <a:solidFill>
            <a:schemeClr val="bg1"/>
          </a:solidFill>
          <a:latin typeface="Verdana" pitchFamily="34" charset="0"/>
        </a:defRPr>
      </a:lvl3pPr>
      <a:lvl4pPr algn="l" rtl="0" eaLnBrk="1" fontAlgn="base" hangingPunct="1">
        <a:spcBef>
          <a:spcPct val="0"/>
        </a:spcBef>
        <a:spcAft>
          <a:spcPct val="0"/>
        </a:spcAft>
        <a:defRPr sz="3200">
          <a:solidFill>
            <a:schemeClr val="bg1"/>
          </a:solidFill>
          <a:latin typeface="Verdana" pitchFamily="34" charset="0"/>
        </a:defRPr>
      </a:lvl4pPr>
      <a:lvl5pPr algn="l" rtl="0" eaLnBrk="1" fontAlgn="base" hangingPunct="1">
        <a:spcBef>
          <a:spcPct val="0"/>
        </a:spcBef>
        <a:spcAft>
          <a:spcPct val="0"/>
        </a:spcAft>
        <a:defRPr sz="3200">
          <a:solidFill>
            <a:schemeClr val="bg1"/>
          </a:solidFill>
          <a:latin typeface="Verdana" pitchFamily="34"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lnSpc>
          <a:spcPct val="120000"/>
        </a:lnSpc>
        <a:spcBef>
          <a:spcPct val="20000"/>
        </a:spcBef>
        <a:spcAft>
          <a:spcPct val="0"/>
        </a:spcAft>
        <a:buClrTx/>
        <a:buFont typeface="Wingdings" pitchFamily="2" charset="2"/>
        <a:buChar char=""/>
        <a:defRPr sz="3000" b="0" spc="0" baseline="0">
          <a:solidFill>
            <a:schemeClr val="tx1"/>
          </a:solidFill>
          <a:latin typeface="华文中宋" panose="02010600040101010101" pitchFamily="2" charset="-122"/>
          <a:ea typeface="华文中宋" panose="02010600040101010101" pitchFamily="2" charset="-122"/>
          <a:cs typeface="+mn-cs"/>
        </a:defRPr>
      </a:lvl1pPr>
      <a:lvl2pPr marL="742950" indent="-285750" algn="l" rtl="0" eaLnBrk="1" fontAlgn="base" hangingPunct="1">
        <a:lnSpc>
          <a:spcPct val="120000"/>
        </a:lnSpc>
        <a:spcBef>
          <a:spcPct val="20000"/>
        </a:spcBef>
        <a:spcAft>
          <a:spcPct val="0"/>
        </a:spcAft>
        <a:buClrTx/>
        <a:buFont typeface="Wingdings" pitchFamily="2" charset="2"/>
        <a:buChar char="§"/>
        <a:defRPr sz="2600" b="0" spc="0" baseline="0">
          <a:solidFill>
            <a:schemeClr val="tx1"/>
          </a:solidFill>
          <a:latin typeface="华文中宋" panose="02010600040101010101" pitchFamily="2" charset="-122"/>
          <a:ea typeface="华文中宋" panose="02010600040101010101" pitchFamily="2" charset="-122"/>
        </a:defRPr>
      </a:lvl2pPr>
      <a:lvl3pPr marL="914400" indent="0" algn="l" rtl="0" eaLnBrk="1" fontAlgn="base" hangingPunct="1">
        <a:lnSpc>
          <a:spcPct val="120000"/>
        </a:lnSpc>
        <a:spcBef>
          <a:spcPct val="20000"/>
        </a:spcBef>
        <a:spcAft>
          <a:spcPct val="0"/>
        </a:spcAft>
        <a:buClr>
          <a:srgbClr val="00B0F0"/>
        </a:buClr>
        <a:buNone/>
        <a:defRPr lang="zh-CN" altLang="en-US" sz="24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3pPr>
      <a:lvl4pPr marL="1600200" indent="-228600" algn="l" rtl="0" eaLnBrk="1" fontAlgn="base" hangingPunct="1">
        <a:lnSpc>
          <a:spcPct val="120000"/>
        </a:lnSpc>
        <a:spcBef>
          <a:spcPct val="20000"/>
        </a:spcBef>
        <a:spcAft>
          <a:spcPct val="0"/>
        </a:spcAft>
        <a:buChar char="–"/>
        <a:defRPr sz="2200" b="0" spc="0" baseline="0">
          <a:solidFill>
            <a:schemeClr val="tx1"/>
          </a:solidFill>
          <a:latin typeface="华文中宋" panose="02010600040101010101" pitchFamily="2" charset="-122"/>
          <a:ea typeface="华文中宋" panose="02010600040101010101" pitchFamily="2" charset="-122"/>
        </a:defRPr>
      </a:lvl4pPr>
      <a:lvl5pPr marL="2057400" indent="-228600" algn="l" rtl="0" eaLnBrk="1" fontAlgn="base" hangingPunct="1">
        <a:lnSpc>
          <a:spcPct val="120000"/>
        </a:lnSpc>
        <a:spcBef>
          <a:spcPct val="20000"/>
        </a:spcBef>
        <a:spcAft>
          <a:spcPct val="0"/>
        </a:spcAft>
        <a:buChar char="»"/>
        <a:defRPr lang="zh-CN" altLang="en-US" sz="2000" b="0" cap="none" spc="0" baseline="0" dirty="0" smtClean="0">
          <a:ln>
            <a:noFill/>
          </a:ln>
          <a:solidFill>
            <a:schemeClr val="tx1"/>
          </a:solidFill>
          <a:effectLst/>
          <a:latin typeface="华文中宋" panose="02010600040101010101" pitchFamily="2" charset="-122"/>
          <a:ea typeface="华文中宋" panose="02010600040101010101" pitchFamily="2" charset="-122"/>
        </a:defRPr>
      </a:lvl5pPr>
      <a:lvl6pPr marL="2514600" indent="-228600" algn="l" rtl="0" eaLnBrk="1" fontAlgn="base" hangingPunct="1">
        <a:spcBef>
          <a:spcPct val="20000"/>
        </a:spcBef>
        <a:spcAft>
          <a:spcPct val="0"/>
        </a:spcAft>
        <a:buChar char="»"/>
        <a:defRPr sz="2000">
          <a:solidFill>
            <a:schemeClr val="tx2"/>
          </a:solidFill>
          <a:latin typeface="Arial" charset="0"/>
        </a:defRPr>
      </a:lvl6pPr>
      <a:lvl7pPr marL="2971800" indent="-228600" algn="l" rtl="0" eaLnBrk="1" fontAlgn="base" hangingPunct="1">
        <a:spcBef>
          <a:spcPct val="20000"/>
        </a:spcBef>
        <a:spcAft>
          <a:spcPct val="0"/>
        </a:spcAft>
        <a:buChar char="»"/>
        <a:defRPr sz="2000">
          <a:solidFill>
            <a:schemeClr val="tx2"/>
          </a:solidFill>
          <a:latin typeface="Arial" charset="0"/>
        </a:defRPr>
      </a:lvl7pPr>
      <a:lvl8pPr marL="3429000" indent="-228600" algn="l" rtl="0" eaLnBrk="1" fontAlgn="base" hangingPunct="1">
        <a:spcBef>
          <a:spcPct val="20000"/>
        </a:spcBef>
        <a:spcAft>
          <a:spcPct val="0"/>
        </a:spcAft>
        <a:buChar char="»"/>
        <a:defRPr sz="2000">
          <a:solidFill>
            <a:schemeClr val="tx2"/>
          </a:solidFill>
          <a:latin typeface="Arial" charset="0"/>
        </a:defRPr>
      </a:lvl8pPr>
      <a:lvl9pPr marL="3886200" indent="-228600" algn="l" rtl="0" eaLnBrk="1" fontAlgn="base" hangingPunct="1">
        <a:spcBef>
          <a:spcPct val="20000"/>
        </a:spcBef>
        <a:spcAft>
          <a:spcPct val="0"/>
        </a:spcAft>
        <a:buChar char="»"/>
        <a:defRPr sz="2000">
          <a:solidFill>
            <a:schemeClr val="tx2"/>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1</a:t>
            </a:fld>
            <a:endParaRPr lang="zh-CN" altLang="en-US"/>
          </a:p>
        </p:txBody>
      </p:sp>
      <p:sp>
        <p:nvSpPr>
          <p:cNvPr id="9" name="标题 1">
            <a:extLst>
              <a:ext uri="{FF2B5EF4-FFF2-40B4-BE49-F238E27FC236}">
                <a16:creationId xmlns:a16="http://schemas.microsoft.com/office/drawing/2014/main" id="{D652CD2E-E108-4CC2-ABAF-79C026C62F35}"/>
              </a:ext>
            </a:extLst>
          </p:cNvPr>
          <p:cNvSpPr>
            <a:spLocks noGrp="1"/>
          </p:cNvSpPr>
          <p:nvPr/>
        </p:nvSpPr>
        <p:spPr>
          <a:xfrm>
            <a:off x="102718" y="2319275"/>
            <a:ext cx="8811697" cy="3630005"/>
          </a:xfrm>
          <a:prstGeom prst="rect">
            <a:avLst/>
          </a:prstGeom>
        </p:spPr>
        <p:txBody>
          <a:bodyPr/>
          <a:lstStyle>
            <a:lvl1pPr algn="ctr" defTabSz="914400" rtl="0" eaLnBrk="1" latinLnBrk="0" hangingPunct="1">
              <a:lnSpc>
                <a:spcPct val="90000"/>
              </a:lnSpc>
              <a:spcBef>
                <a:spcPct val="0"/>
              </a:spcBef>
              <a:buNone/>
              <a:defRPr kumimoji="1" lang="zh-CN" altLang="en-US" sz="4800" b="1" kern="1200" dirty="0">
                <a:solidFill>
                  <a:srgbClr val="800080"/>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defRPr>
            </a:lvl1pPr>
          </a:lstStyle>
          <a:p>
            <a:r>
              <a:rPr lang="zh-CN" altLang="en-US" sz="4400" dirty="0">
                <a:solidFill>
                  <a:srgbClr val="FF0000"/>
                </a:solidFill>
                <a:latin typeface="楷体" panose="02010609060101010101" pitchFamily="49" charset="-122"/>
                <a:ea typeface="楷体" panose="02010609060101010101" pitchFamily="49" charset="-122"/>
              </a:rPr>
              <a:t>网络虚拟化与机器学习融合技术</a:t>
            </a:r>
            <a:endParaRPr lang="en-US" altLang="zh-CN" sz="4400" dirty="0">
              <a:solidFill>
                <a:srgbClr val="FF0000"/>
              </a:solidFill>
              <a:latin typeface="楷体" panose="02010609060101010101" pitchFamily="49" charset="-122"/>
              <a:ea typeface="楷体" panose="02010609060101010101" pitchFamily="49" charset="-122"/>
            </a:endParaRPr>
          </a:p>
          <a:p>
            <a:endParaRPr lang="en-US" altLang="zh-CN" sz="4400" dirty="0">
              <a:solidFill>
                <a:srgbClr val="FF0000"/>
              </a:solidFill>
              <a:latin typeface="楷体" panose="02010609060101010101" pitchFamily="49" charset="-122"/>
              <a:ea typeface="楷体" panose="02010609060101010101" pitchFamily="49" charset="-122"/>
            </a:endParaRPr>
          </a:p>
          <a:p>
            <a:r>
              <a:rPr lang="zh-CN" altLang="en-US">
                <a:solidFill>
                  <a:srgbClr val="FF0000"/>
                </a:solidFill>
                <a:latin typeface="楷体" panose="02010609060101010101" pitchFamily="49" charset="-122"/>
                <a:ea typeface="楷体" panose="02010609060101010101" pitchFamily="49" charset="-122"/>
              </a:rPr>
              <a:t>课题汇报</a:t>
            </a:r>
            <a:endParaRPr lang="en-US" altLang="zh-CN" dirty="0">
              <a:solidFill>
                <a:srgbClr val="FF0000"/>
              </a:solidFill>
              <a:latin typeface="楷体" panose="02010609060101010101" pitchFamily="49" charset="-122"/>
              <a:ea typeface="楷体" panose="02010609060101010101" pitchFamily="49" charset="-122"/>
            </a:endParaRPr>
          </a:p>
          <a:p>
            <a:endParaRPr lang="en-US" altLang="zh-CN" sz="4400" dirty="0">
              <a:solidFill>
                <a:srgbClr val="FF0000"/>
              </a:solidFill>
              <a:latin typeface="楷体" panose="02010609060101010101" pitchFamily="49" charset="-122"/>
              <a:ea typeface="楷体" panose="02010609060101010101" pitchFamily="49" charset="-122"/>
            </a:endParaRPr>
          </a:p>
          <a:p>
            <a:r>
              <a:rPr lang="zh-CN" altLang="en-US" sz="3600" dirty="0">
                <a:solidFill>
                  <a:schemeClr val="tx1"/>
                </a:solidFill>
                <a:latin typeface="楷体" panose="02010609060101010101" pitchFamily="49" charset="-122"/>
                <a:ea typeface="楷体" panose="02010609060101010101" pitchFamily="49" charset="-122"/>
              </a:rPr>
              <a:t>电子科技大学（</a:t>
            </a:r>
            <a:r>
              <a:rPr lang="en-US" altLang="zh-CN" sz="3600" dirty="0">
                <a:solidFill>
                  <a:schemeClr val="tx1"/>
                </a:solidFill>
                <a:latin typeface="楷体" panose="02010609060101010101" pitchFamily="49" charset="-122"/>
                <a:ea typeface="楷体" panose="02010609060101010101" pitchFamily="49" charset="-122"/>
              </a:rPr>
              <a:t>2021.12</a:t>
            </a:r>
            <a:r>
              <a:rPr lang="zh-CN" altLang="en-US" sz="3600" dirty="0">
                <a:solidFill>
                  <a:schemeClr val="tx1"/>
                </a:solidFill>
                <a:latin typeface="楷体" panose="02010609060101010101" pitchFamily="49" charset="-122"/>
                <a:ea typeface="楷体" panose="02010609060101010101" pitchFamily="49" charset="-122"/>
              </a:rPr>
              <a:t>）</a:t>
            </a:r>
            <a:endParaRPr lang="en-US" altLang="zh-CN" sz="3600" dirty="0">
              <a:solidFill>
                <a:schemeClr val="tx1"/>
              </a:solidFill>
              <a:latin typeface="楷体" panose="02010609060101010101" pitchFamily="49" charset="-122"/>
              <a:ea typeface="楷体" panose="02010609060101010101" pitchFamily="49" charset="-122"/>
            </a:endParaRPr>
          </a:p>
          <a:p>
            <a:endParaRPr lang="en-US" altLang="zh-CN" sz="4400" dirty="0">
              <a:solidFill>
                <a:srgbClr val="FF0000"/>
              </a:solidFill>
              <a:effectLst>
                <a:outerShdw blurRad="38100" dist="19050" dir="2700000" algn="tl" rotWithShape="0">
                  <a:schemeClr val="dk1">
                    <a:alpha val="40000"/>
                  </a:schemeClr>
                </a:outerShdw>
              </a:effectLst>
              <a:latin typeface="+mn-ea"/>
              <a:ea typeface="+mn-ea"/>
            </a:endParaRPr>
          </a:p>
          <a:p>
            <a:endParaRPr lang="en-US" altLang="zh-CN" sz="4400" dirty="0">
              <a:solidFill>
                <a:srgbClr val="FF0000"/>
              </a:solidFill>
              <a:effectLst>
                <a:outerShdw blurRad="38100" dist="19050" dir="2700000" algn="tl" rotWithShape="0">
                  <a:schemeClr val="dk1">
                    <a:alpha val="40000"/>
                  </a:schemeClr>
                </a:outerShdw>
              </a:effectLst>
              <a:latin typeface="+mn-ea"/>
              <a:ea typeface="+mn-ea"/>
            </a:endParaRPr>
          </a:p>
          <a:p>
            <a:endParaRPr lang="en-US" altLang="zh-CN" sz="4400" dirty="0">
              <a:solidFill>
                <a:schemeClr val="tx1"/>
              </a:solidFill>
              <a:effectLst>
                <a:outerShdw blurRad="38100" dist="19050" dir="2700000" algn="tl" rotWithShape="0">
                  <a:schemeClr val="dk1">
                    <a:alpha val="40000"/>
                  </a:schemeClr>
                </a:outerShdw>
              </a:effectLst>
              <a:ea typeface="+mn-ea"/>
            </a:endParaRPr>
          </a:p>
        </p:txBody>
      </p:sp>
    </p:spTree>
    <p:extLst>
      <p:ext uri="{BB962C8B-B14F-4D97-AF65-F5344CB8AC3E}">
        <p14:creationId xmlns:p14="http://schemas.microsoft.com/office/powerpoint/2010/main" val="197377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10</a:t>
            </a:fld>
            <a:endParaRPr lang="zh-CN" altLang="en-US"/>
          </a:p>
        </p:txBody>
      </p:sp>
      <p:sp>
        <p:nvSpPr>
          <p:cNvPr id="4" name="标题 3"/>
          <p:cNvSpPr>
            <a:spLocks noGrp="1"/>
          </p:cNvSpPr>
          <p:nvPr>
            <p:ph type="title"/>
          </p:nvPr>
        </p:nvSpPr>
        <p:spPr/>
        <p:txBody>
          <a:bodyPr/>
          <a:lstStyle/>
          <a:p>
            <a:r>
              <a:rPr lang="zh-CN" altLang="en-US" sz="2400" dirty="0"/>
              <a:t>主要工作及创新</a:t>
            </a:r>
            <a:r>
              <a:rPr lang="en-US" altLang="zh-CN" sz="2400" dirty="0"/>
              <a:t>-1</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FF0000"/>
                </a:solidFill>
                <a:latin typeface="微软雅黑" pitchFamily="34" charset="-122"/>
                <a:ea typeface="微软雅黑" pitchFamily="34" charset="-122"/>
              </a:rPr>
              <a:t>框架结构</a:t>
            </a:r>
            <a:r>
              <a:rPr lang="zh-CN" altLang="en-US" sz="2400" b="1" dirty="0">
                <a:solidFill>
                  <a:srgbClr val="0D0957"/>
                </a:solidFill>
                <a:latin typeface="微软雅黑" pitchFamily="34" charset="-122"/>
                <a:ea typeface="微软雅黑" pitchFamily="34" charset="-122"/>
              </a:rPr>
              <a:t>：在线协调式资源调度框架 </a:t>
            </a:r>
            <a:r>
              <a:rPr lang="en-US" altLang="zh-CN" sz="2400" b="1" dirty="0">
                <a:solidFill>
                  <a:srgbClr val="0D0957"/>
                </a:solidFill>
                <a:latin typeface="微软雅黑" pitchFamily="34" charset="-122"/>
                <a:ea typeface="微软雅黑" pitchFamily="34" charset="-122"/>
              </a:rPr>
              <a:t>OCRA</a:t>
            </a:r>
            <a:endParaRPr lang="zh-CN" altLang="en-US" sz="2400" b="1" dirty="0">
              <a:solidFill>
                <a:srgbClr val="0D0957"/>
              </a:solidFill>
              <a:latin typeface="微软雅黑" pitchFamily="34" charset="-122"/>
              <a:ea typeface="微软雅黑" pitchFamily="34" charset="-122"/>
            </a:endParaRPr>
          </a:p>
        </p:txBody>
      </p:sp>
      <p:sp>
        <p:nvSpPr>
          <p:cNvPr id="62" name="Rectangle 4">
            <a:extLst>
              <a:ext uri="{FF2B5EF4-FFF2-40B4-BE49-F238E27FC236}">
                <a16:creationId xmlns:a16="http://schemas.microsoft.com/office/drawing/2014/main" id="{1D115BD9-2D32-432B-9485-9409A81EE157}"/>
              </a:ext>
            </a:extLst>
          </p:cNvPr>
          <p:cNvSpPr txBox="1">
            <a:spLocks noChangeArrowheads="1"/>
          </p:cNvSpPr>
          <p:nvPr/>
        </p:nvSpPr>
        <p:spPr bwMode="auto">
          <a:xfrm>
            <a:off x="374793" y="1658952"/>
            <a:ext cx="7956976" cy="1200316"/>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0"/>
              </a:spcAft>
            </a:pPr>
            <a:r>
              <a:rPr lang="zh-CN" altLang="en-US" dirty="0"/>
              <a:t>将</a:t>
            </a:r>
            <a:r>
              <a:rPr lang="en-US" altLang="zh-CN" dirty="0"/>
              <a:t>NFV-RA</a:t>
            </a:r>
            <a:r>
              <a:rPr lang="zh-CN" altLang="en-US" dirty="0"/>
              <a:t>形式化为</a:t>
            </a:r>
            <a:r>
              <a:rPr lang="en-US" altLang="zh-CN" dirty="0">
                <a:solidFill>
                  <a:srgbClr val="FF0000"/>
                </a:solidFill>
              </a:rPr>
              <a:t>MIP</a:t>
            </a:r>
            <a:r>
              <a:rPr lang="zh-CN" altLang="en-US" dirty="0"/>
              <a:t>问题，并用多智能体强化学习优化；</a:t>
            </a:r>
          </a:p>
          <a:p>
            <a:pPr>
              <a:lnSpc>
                <a:spcPct val="100000"/>
              </a:lnSpc>
              <a:spcBef>
                <a:spcPts val="0"/>
              </a:spcBef>
              <a:spcAft>
                <a:spcPts val="0"/>
              </a:spcAft>
            </a:pPr>
            <a:r>
              <a:rPr lang="zh-CN" altLang="en-US" dirty="0">
                <a:solidFill>
                  <a:srgbClr val="FF0000"/>
                </a:solidFill>
              </a:rPr>
              <a:t>并行</a:t>
            </a:r>
            <a:r>
              <a:rPr lang="zh-CN" altLang="en-US" dirty="0"/>
              <a:t>的多智能体资源分配框架；</a:t>
            </a:r>
            <a:endParaRPr lang="en-US" altLang="zh-CN" dirty="0"/>
          </a:p>
          <a:p>
            <a:pPr>
              <a:lnSpc>
                <a:spcPct val="100000"/>
              </a:lnSpc>
              <a:spcBef>
                <a:spcPts val="0"/>
              </a:spcBef>
              <a:spcAft>
                <a:spcPts val="0"/>
              </a:spcAft>
            </a:pPr>
            <a:r>
              <a:rPr lang="zh-CN" altLang="en-US" dirty="0">
                <a:solidFill>
                  <a:srgbClr val="FF0000"/>
                </a:solidFill>
              </a:rPr>
              <a:t>双组件图卷积</a:t>
            </a:r>
            <a:r>
              <a:rPr lang="zh-CN" altLang="en-US" dirty="0"/>
              <a:t>模型提取动态拓扑特征；</a:t>
            </a:r>
          </a:p>
          <a:p>
            <a:pPr>
              <a:lnSpc>
                <a:spcPct val="100000"/>
              </a:lnSpc>
              <a:spcBef>
                <a:spcPts val="0"/>
              </a:spcBef>
              <a:spcAft>
                <a:spcPts val="0"/>
              </a:spcAft>
            </a:pPr>
            <a:r>
              <a:rPr lang="zh-CN" altLang="en-US" dirty="0">
                <a:solidFill>
                  <a:srgbClr val="FF0000"/>
                </a:solidFill>
              </a:rPr>
              <a:t>生成式对抗模型</a:t>
            </a:r>
            <a:r>
              <a:rPr lang="zh-CN" altLang="en-US" dirty="0"/>
              <a:t>生成子图；</a:t>
            </a:r>
          </a:p>
        </p:txBody>
      </p:sp>
      <p:pic>
        <p:nvPicPr>
          <p:cNvPr id="5" name="图片 4">
            <a:extLst>
              <a:ext uri="{FF2B5EF4-FFF2-40B4-BE49-F238E27FC236}">
                <a16:creationId xmlns:a16="http://schemas.microsoft.com/office/drawing/2014/main" id="{2353134B-CCC1-4324-BAFF-08D38C53C9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54" y="3119854"/>
            <a:ext cx="6036386" cy="3166588"/>
          </a:xfrm>
          <a:prstGeom prst="rect">
            <a:avLst/>
          </a:prstGeom>
        </p:spPr>
      </p:pic>
      <p:sp>
        <p:nvSpPr>
          <p:cNvPr id="11" name="文本框 10">
            <a:extLst>
              <a:ext uri="{FF2B5EF4-FFF2-40B4-BE49-F238E27FC236}">
                <a16:creationId xmlns:a16="http://schemas.microsoft.com/office/drawing/2014/main" id="{3DA3658D-0091-4193-9A95-F636E7418395}"/>
              </a:ext>
            </a:extLst>
          </p:cNvPr>
          <p:cNvSpPr txBox="1"/>
          <p:nvPr/>
        </p:nvSpPr>
        <p:spPr>
          <a:xfrm>
            <a:off x="6105891" y="3119853"/>
            <a:ext cx="2932858" cy="1754326"/>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生成对抗模型生成子拓扑作为动作</a:t>
            </a:r>
            <a:r>
              <a:rPr lang="en-US" altLang="zh-CN" dirty="0"/>
              <a:t>: </a:t>
            </a:r>
            <a:r>
              <a:rPr lang="zh-CN" altLang="en-US" dirty="0"/>
              <a:t>智能体产生的动作为</a:t>
            </a:r>
            <a:r>
              <a:rPr lang="zh-CN" altLang="en-US" dirty="0">
                <a:solidFill>
                  <a:srgbClr val="FF0000"/>
                </a:solidFill>
              </a:rPr>
              <a:t>子拓扑</a:t>
            </a:r>
            <a:r>
              <a:rPr lang="zh-CN" altLang="en-US" dirty="0"/>
              <a:t>，我们采用</a:t>
            </a:r>
            <a:r>
              <a:rPr lang="zh-CN" altLang="en-US" dirty="0">
                <a:solidFill>
                  <a:srgbClr val="FF0000"/>
                </a:solidFill>
              </a:rPr>
              <a:t>生成式对抗网络</a:t>
            </a:r>
            <a:r>
              <a:rPr lang="zh-CN" altLang="en-US" dirty="0"/>
              <a:t>直接对图结构数据进行操作。</a:t>
            </a:r>
            <a:endParaRPr lang="en-US" altLang="zh-CN" dirty="0"/>
          </a:p>
        </p:txBody>
      </p:sp>
      <p:cxnSp>
        <p:nvCxnSpPr>
          <p:cNvPr id="9" name="直接箭头连接符 8">
            <a:extLst>
              <a:ext uri="{FF2B5EF4-FFF2-40B4-BE49-F238E27FC236}">
                <a16:creationId xmlns:a16="http://schemas.microsoft.com/office/drawing/2014/main" id="{67B518E7-3B3F-488A-9D4F-05205AF8146E}"/>
              </a:ext>
            </a:extLst>
          </p:cNvPr>
          <p:cNvCxnSpPr>
            <a:cxnSpLocks/>
          </p:cNvCxnSpPr>
          <p:nvPr/>
        </p:nvCxnSpPr>
        <p:spPr bwMode="auto">
          <a:xfrm flipV="1">
            <a:off x="4572000" y="3573016"/>
            <a:ext cx="1531640" cy="360040"/>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74532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11</a:t>
            </a:fld>
            <a:endParaRPr lang="zh-CN" altLang="en-US"/>
          </a:p>
        </p:txBody>
      </p:sp>
      <p:sp>
        <p:nvSpPr>
          <p:cNvPr id="4" name="标题 3"/>
          <p:cNvSpPr>
            <a:spLocks noGrp="1"/>
          </p:cNvSpPr>
          <p:nvPr>
            <p:ph type="title"/>
          </p:nvPr>
        </p:nvSpPr>
        <p:spPr/>
        <p:txBody>
          <a:bodyPr/>
          <a:lstStyle/>
          <a:p>
            <a:r>
              <a:rPr lang="zh-CN" altLang="en-US" sz="2400" dirty="0"/>
              <a:t>主要工作及创新</a:t>
            </a:r>
            <a:r>
              <a:rPr lang="en-US" altLang="zh-CN" sz="2400" dirty="0"/>
              <a:t>-1</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FF0000"/>
                </a:solidFill>
                <a:latin typeface="微软雅黑" pitchFamily="34" charset="-122"/>
                <a:ea typeface="微软雅黑" pitchFamily="34" charset="-122"/>
              </a:rPr>
              <a:t>框架结构</a:t>
            </a:r>
            <a:r>
              <a:rPr lang="zh-CN" altLang="en-US" sz="2400" b="1" dirty="0">
                <a:solidFill>
                  <a:srgbClr val="0D0957"/>
                </a:solidFill>
                <a:latin typeface="微软雅黑" pitchFamily="34" charset="-122"/>
                <a:ea typeface="微软雅黑" pitchFamily="34" charset="-122"/>
              </a:rPr>
              <a:t>：在线协调式资源调度框架 </a:t>
            </a:r>
            <a:r>
              <a:rPr lang="en-US" altLang="zh-CN" sz="2400" b="1" dirty="0">
                <a:solidFill>
                  <a:srgbClr val="0D0957"/>
                </a:solidFill>
                <a:latin typeface="微软雅黑" pitchFamily="34" charset="-122"/>
                <a:ea typeface="微软雅黑" pitchFamily="34" charset="-122"/>
              </a:rPr>
              <a:t>OCRA</a:t>
            </a:r>
            <a:endParaRPr lang="zh-CN" altLang="en-US" sz="2400" b="1" dirty="0">
              <a:solidFill>
                <a:srgbClr val="0D0957"/>
              </a:solidFill>
              <a:latin typeface="微软雅黑" pitchFamily="34" charset="-122"/>
              <a:ea typeface="微软雅黑" pitchFamily="34" charset="-122"/>
            </a:endParaRPr>
          </a:p>
        </p:txBody>
      </p:sp>
      <p:sp>
        <p:nvSpPr>
          <p:cNvPr id="62" name="Rectangle 4">
            <a:extLst>
              <a:ext uri="{FF2B5EF4-FFF2-40B4-BE49-F238E27FC236}">
                <a16:creationId xmlns:a16="http://schemas.microsoft.com/office/drawing/2014/main" id="{1D115BD9-2D32-432B-9485-9409A81EE157}"/>
              </a:ext>
            </a:extLst>
          </p:cNvPr>
          <p:cNvSpPr txBox="1">
            <a:spLocks noChangeArrowheads="1"/>
          </p:cNvSpPr>
          <p:nvPr/>
        </p:nvSpPr>
        <p:spPr bwMode="auto">
          <a:xfrm>
            <a:off x="374793" y="1658952"/>
            <a:ext cx="7956976" cy="1200316"/>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0"/>
              </a:spcAft>
            </a:pPr>
            <a:r>
              <a:rPr lang="zh-CN" altLang="en-US" dirty="0"/>
              <a:t>将</a:t>
            </a:r>
            <a:r>
              <a:rPr lang="en-US" altLang="zh-CN" dirty="0"/>
              <a:t>NFV-RA</a:t>
            </a:r>
            <a:r>
              <a:rPr lang="zh-CN" altLang="en-US" dirty="0"/>
              <a:t>形式化为</a:t>
            </a:r>
            <a:r>
              <a:rPr lang="en-US" altLang="zh-CN" dirty="0">
                <a:solidFill>
                  <a:srgbClr val="FF0000"/>
                </a:solidFill>
              </a:rPr>
              <a:t>MIP</a:t>
            </a:r>
            <a:r>
              <a:rPr lang="zh-CN" altLang="en-US" dirty="0"/>
              <a:t>问题，并用多智能体强化学习优化；</a:t>
            </a:r>
          </a:p>
          <a:p>
            <a:pPr>
              <a:lnSpc>
                <a:spcPct val="100000"/>
              </a:lnSpc>
              <a:spcBef>
                <a:spcPts val="0"/>
              </a:spcBef>
              <a:spcAft>
                <a:spcPts val="0"/>
              </a:spcAft>
            </a:pPr>
            <a:r>
              <a:rPr lang="zh-CN" altLang="en-US" dirty="0">
                <a:solidFill>
                  <a:srgbClr val="FF0000"/>
                </a:solidFill>
              </a:rPr>
              <a:t>并行</a:t>
            </a:r>
            <a:r>
              <a:rPr lang="zh-CN" altLang="en-US" dirty="0"/>
              <a:t>的多智能体资源分配框架；</a:t>
            </a:r>
            <a:endParaRPr lang="en-US" altLang="zh-CN" dirty="0"/>
          </a:p>
          <a:p>
            <a:pPr>
              <a:lnSpc>
                <a:spcPct val="100000"/>
              </a:lnSpc>
              <a:spcBef>
                <a:spcPts val="0"/>
              </a:spcBef>
              <a:spcAft>
                <a:spcPts val="0"/>
              </a:spcAft>
            </a:pPr>
            <a:r>
              <a:rPr lang="zh-CN" altLang="en-US" dirty="0">
                <a:solidFill>
                  <a:srgbClr val="FF0000"/>
                </a:solidFill>
              </a:rPr>
              <a:t>双组件图卷积</a:t>
            </a:r>
            <a:r>
              <a:rPr lang="zh-CN" altLang="en-US" dirty="0"/>
              <a:t>模型提取动态拓扑特征；</a:t>
            </a:r>
          </a:p>
          <a:p>
            <a:pPr>
              <a:lnSpc>
                <a:spcPct val="100000"/>
              </a:lnSpc>
              <a:spcBef>
                <a:spcPts val="0"/>
              </a:spcBef>
              <a:spcAft>
                <a:spcPts val="0"/>
              </a:spcAft>
            </a:pPr>
            <a:r>
              <a:rPr lang="zh-CN" altLang="en-US" dirty="0">
                <a:solidFill>
                  <a:srgbClr val="FF0000"/>
                </a:solidFill>
              </a:rPr>
              <a:t>生成式对抗模型</a:t>
            </a:r>
            <a:r>
              <a:rPr lang="zh-CN" altLang="en-US" dirty="0"/>
              <a:t>生成子图；</a:t>
            </a:r>
          </a:p>
        </p:txBody>
      </p:sp>
      <p:pic>
        <p:nvPicPr>
          <p:cNvPr id="5" name="图片 4">
            <a:extLst>
              <a:ext uri="{FF2B5EF4-FFF2-40B4-BE49-F238E27FC236}">
                <a16:creationId xmlns:a16="http://schemas.microsoft.com/office/drawing/2014/main" id="{2353134B-CCC1-4324-BAFF-08D38C53C9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54" y="3119854"/>
            <a:ext cx="6036386" cy="3166588"/>
          </a:xfrm>
          <a:prstGeom prst="rect">
            <a:avLst/>
          </a:prstGeom>
        </p:spPr>
      </p:pic>
      <p:sp>
        <p:nvSpPr>
          <p:cNvPr id="11" name="文本框 10">
            <a:extLst>
              <a:ext uri="{FF2B5EF4-FFF2-40B4-BE49-F238E27FC236}">
                <a16:creationId xmlns:a16="http://schemas.microsoft.com/office/drawing/2014/main" id="{3DA3658D-0091-4193-9A95-F636E7418395}"/>
              </a:ext>
            </a:extLst>
          </p:cNvPr>
          <p:cNvSpPr txBox="1"/>
          <p:nvPr/>
        </p:nvSpPr>
        <p:spPr>
          <a:xfrm>
            <a:off x="6105891" y="3119853"/>
            <a:ext cx="2932858" cy="1477328"/>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并行多智能体训练：我们受到</a:t>
            </a:r>
            <a:r>
              <a:rPr lang="en-US" altLang="zh-CN" dirty="0"/>
              <a:t>A3C</a:t>
            </a:r>
            <a:r>
              <a:rPr lang="zh-CN" altLang="en-US" dirty="0"/>
              <a:t>的启发，使用并行训练来加快训练过程，同时增强其健壮性。</a:t>
            </a:r>
            <a:endParaRPr lang="en-US" altLang="zh-CN" dirty="0"/>
          </a:p>
        </p:txBody>
      </p:sp>
      <p:cxnSp>
        <p:nvCxnSpPr>
          <p:cNvPr id="9" name="直接箭头连接符 8">
            <a:extLst>
              <a:ext uri="{FF2B5EF4-FFF2-40B4-BE49-F238E27FC236}">
                <a16:creationId xmlns:a16="http://schemas.microsoft.com/office/drawing/2014/main" id="{67B518E7-3B3F-488A-9D4F-05205AF8146E}"/>
              </a:ext>
            </a:extLst>
          </p:cNvPr>
          <p:cNvCxnSpPr>
            <a:cxnSpLocks/>
          </p:cNvCxnSpPr>
          <p:nvPr/>
        </p:nvCxnSpPr>
        <p:spPr bwMode="auto">
          <a:xfrm flipV="1">
            <a:off x="5652120" y="3573016"/>
            <a:ext cx="451520" cy="28803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3141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BC04076-7CE1-4B87-B648-2B32D671FC18}"/>
              </a:ext>
            </a:extLst>
          </p:cNvPr>
          <p:cNvPicPr>
            <a:picLocks noChangeAspect="1"/>
          </p:cNvPicPr>
          <p:nvPr/>
        </p:nvPicPr>
        <p:blipFill>
          <a:blip r:embed="rId3"/>
          <a:stretch>
            <a:fillRect/>
          </a:stretch>
        </p:blipFill>
        <p:spPr>
          <a:xfrm>
            <a:off x="548085" y="2135698"/>
            <a:ext cx="7603510" cy="2974012"/>
          </a:xfrm>
          <a:prstGeom prst="rect">
            <a:avLst/>
          </a:prstGeom>
        </p:spPr>
      </p:pic>
      <p:sp>
        <p:nvSpPr>
          <p:cNvPr id="3" name="灯片编号占位符 2"/>
          <p:cNvSpPr>
            <a:spLocks noGrp="1"/>
          </p:cNvSpPr>
          <p:nvPr>
            <p:ph type="sldNum" sz="quarter" idx="12"/>
          </p:nvPr>
        </p:nvSpPr>
        <p:spPr/>
        <p:txBody>
          <a:bodyPr/>
          <a:lstStyle/>
          <a:p>
            <a:fld id="{D9A2D461-AF4D-47C7-9839-6831AAAE9194}" type="slidenum">
              <a:rPr lang="zh-CN" altLang="en-US" smtClean="0"/>
              <a:pPr/>
              <a:t>12</a:t>
            </a:fld>
            <a:endParaRPr lang="zh-CN" altLang="en-US"/>
          </a:p>
        </p:txBody>
      </p:sp>
      <p:sp>
        <p:nvSpPr>
          <p:cNvPr id="4" name="标题 3"/>
          <p:cNvSpPr>
            <a:spLocks noGrp="1"/>
          </p:cNvSpPr>
          <p:nvPr>
            <p:ph type="title"/>
          </p:nvPr>
        </p:nvSpPr>
        <p:spPr>
          <a:xfrm>
            <a:off x="871016" y="38100"/>
            <a:ext cx="7733431" cy="685800"/>
          </a:xfrm>
        </p:spPr>
        <p:txBody>
          <a:bodyPr/>
          <a:lstStyle/>
          <a:p>
            <a:r>
              <a:rPr lang="zh-CN" altLang="en-US" sz="2400" dirty="0"/>
              <a:t>主要工作及创新</a:t>
            </a:r>
            <a:r>
              <a:rPr lang="en-US" altLang="zh-CN" sz="2400" dirty="0"/>
              <a:t>-1</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FF0000"/>
                </a:solidFill>
                <a:latin typeface="微软雅黑" pitchFamily="34" charset="-122"/>
                <a:ea typeface="微软雅黑" pitchFamily="34" charset="-122"/>
              </a:rPr>
              <a:t>实验验证</a:t>
            </a:r>
            <a:r>
              <a:rPr lang="zh-CN" altLang="en-US" sz="2400" b="1" dirty="0">
                <a:solidFill>
                  <a:srgbClr val="0D0957"/>
                </a:solidFill>
                <a:latin typeface="微软雅黑" pitchFamily="34" charset="-122"/>
                <a:ea typeface="微软雅黑" pitchFamily="34" charset="-122"/>
              </a:rPr>
              <a:t>：基于多智能体深度强化学习的资源调度</a:t>
            </a:r>
          </a:p>
        </p:txBody>
      </p:sp>
      <p:sp>
        <p:nvSpPr>
          <p:cNvPr id="62" name="Rectangle 4">
            <a:extLst>
              <a:ext uri="{FF2B5EF4-FFF2-40B4-BE49-F238E27FC236}">
                <a16:creationId xmlns:a16="http://schemas.microsoft.com/office/drawing/2014/main" id="{1D115BD9-2D32-432B-9485-9409A81EE157}"/>
              </a:ext>
            </a:extLst>
          </p:cNvPr>
          <p:cNvSpPr txBox="1">
            <a:spLocks noChangeArrowheads="1"/>
          </p:cNvSpPr>
          <p:nvPr/>
        </p:nvSpPr>
        <p:spPr bwMode="auto">
          <a:xfrm>
            <a:off x="357368" y="1717355"/>
            <a:ext cx="7984944" cy="369320"/>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0"/>
              </a:spcAft>
            </a:pPr>
            <a:r>
              <a:rPr lang="zh-CN" altLang="en-US" dirty="0"/>
              <a:t>小规模网络实验结果</a:t>
            </a:r>
          </a:p>
        </p:txBody>
      </p:sp>
      <p:sp>
        <p:nvSpPr>
          <p:cNvPr id="11" name="文本框 10"/>
          <p:cNvSpPr txBox="1"/>
          <p:nvPr/>
        </p:nvSpPr>
        <p:spPr>
          <a:xfrm>
            <a:off x="357368" y="5158733"/>
            <a:ext cx="4512606" cy="1077218"/>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t>如图</a:t>
            </a:r>
            <a:r>
              <a:rPr lang="en-US" altLang="zh-CN" sz="1600" dirty="0"/>
              <a:t>a</a:t>
            </a:r>
            <a:r>
              <a:rPr lang="zh-CN" altLang="en-US" sz="1600" dirty="0"/>
              <a:t>，为训练历史</a:t>
            </a:r>
            <a:endParaRPr lang="en-US" altLang="zh-CN" sz="1600" dirty="0"/>
          </a:p>
          <a:p>
            <a:pPr marL="285750" indent="-285750">
              <a:buFont typeface="Wingdings" panose="05000000000000000000" pitchFamily="2" charset="2"/>
              <a:buChar char="l"/>
            </a:pPr>
            <a:r>
              <a:rPr lang="zh-CN" altLang="en-US" sz="1600" dirty="0"/>
              <a:t>如图</a:t>
            </a:r>
            <a:r>
              <a:rPr lang="en-US" altLang="zh-CN" sz="1600" dirty="0"/>
              <a:t>b</a:t>
            </a:r>
            <a:r>
              <a:rPr lang="zh-CN" altLang="en-US" sz="1600" dirty="0"/>
              <a:t>，为</a:t>
            </a:r>
            <a:r>
              <a:rPr lang="zh-CN" altLang="en-US" sz="1600" dirty="0">
                <a:solidFill>
                  <a:srgbClr val="FF0000"/>
                </a:solidFill>
              </a:rPr>
              <a:t>模仿学习</a:t>
            </a:r>
            <a:r>
              <a:rPr lang="zh-CN" altLang="en-US" sz="1600" dirty="0"/>
              <a:t>影响</a:t>
            </a:r>
            <a:endParaRPr lang="en-US" altLang="zh-CN" sz="1600" dirty="0"/>
          </a:p>
          <a:p>
            <a:pPr marL="285750" indent="-285750">
              <a:buFont typeface="Wingdings" panose="05000000000000000000" pitchFamily="2" charset="2"/>
              <a:buChar char="l"/>
            </a:pPr>
            <a:r>
              <a:rPr lang="zh-CN" altLang="en-US" sz="1600" dirty="0"/>
              <a:t>如图</a:t>
            </a:r>
            <a:r>
              <a:rPr lang="en-US" altLang="zh-CN" sz="1600" dirty="0"/>
              <a:t>c</a:t>
            </a:r>
            <a:r>
              <a:rPr lang="zh-CN" altLang="en-US" sz="1600" dirty="0"/>
              <a:t>，</a:t>
            </a:r>
            <a:r>
              <a:rPr lang="en-US" altLang="zh-CN" sz="1600" dirty="0"/>
              <a:t>OCRA</a:t>
            </a:r>
            <a:r>
              <a:rPr lang="zh-CN" altLang="en-US" sz="1600" dirty="0">
                <a:solidFill>
                  <a:srgbClr val="FF0000"/>
                </a:solidFill>
              </a:rPr>
              <a:t>执行时间</a:t>
            </a:r>
            <a:r>
              <a:rPr lang="zh-CN" altLang="en-US" sz="1600" dirty="0"/>
              <a:t>与</a:t>
            </a:r>
            <a:r>
              <a:rPr lang="zh-CN" altLang="en-US" sz="1600" dirty="0">
                <a:solidFill>
                  <a:srgbClr val="FF0000"/>
                </a:solidFill>
              </a:rPr>
              <a:t>等待时间</a:t>
            </a:r>
            <a:r>
              <a:rPr lang="zh-CN" altLang="en-US" sz="1600" dirty="0"/>
              <a:t>最短 </a:t>
            </a:r>
            <a:endParaRPr lang="en-US" altLang="zh-CN" sz="1600" dirty="0"/>
          </a:p>
          <a:p>
            <a:pPr marL="285750" indent="-285750">
              <a:buFont typeface="Wingdings" panose="05000000000000000000" pitchFamily="2" charset="2"/>
              <a:buChar char="l"/>
            </a:pPr>
            <a:r>
              <a:rPr lang="zh-CN" altLang="en-US" sz="1600" dirty="0"/>
              <a:t>如图</a:t>
            </a:r>
            <a:r>
              <a:rPr lang="en-US" altLang="zh-CN" sz="1600" dirty="0"/>
              <a:t>d</a:t>
            </a:r>
            <a:r>
              <a:rPr lang="zh-CN" altLang="en-US" sz="1600" dirty="0"/>
              <a:t>，</a:t>
            </a:r>
            <a:r>
              <a:rPr lang="zh-CN" altLang="en-US" sz="1600" dirty="0">
                <a:solidFill>
                  <a:srgbClr val="FF0000"/>
                </a:solidFill>
              </a:rPr>
              <a:t>接受率</a:t>
            </a:r>
            <a:r>
              <a:rPr lang="zh-CN" altLang="en-US" sz="1600" dirty="0"/>
              <a:t>最高</a:t>
            </a:r>
            <a:r>
              <a:rPr lang="zh-CN" altLang="en-US" sz="1600" dirty="0">
                <a:solidFill>
                  <a:srgbClr val="FF0000"/>
                </a:solidFill>
              </a:rPr>
              <a:t>，</a:t>
            </a:r>
            <a:r>
              <a:rPr lang="zh-CN" altLang="en-US" sz="1600" dirty="0"/>
              <a:t>为</a:t>
            </a:r>
            <a:r>
              <a:rPr lang="en-US" altLang="zh-CN" sz="1600" dirty="0"/>
              <a:t>96.5% </a:t>
            </a:r>
          </a:p>
        </p:txBody>
      </p:sp>
      <p:sp>
        <p:nvSpPr>
          <p:cNvPr id="8" name="文本框 7">
            <a:extLst>
              <a:ext uri="{FF2B5EF4-FFF2-40B4-BE49-F238E27FC236}">
                <a16:creationId xmlns:a16="http://schemas.microsoft.com/office/drawing/2014/main" id="{C72B35F9-7619-4225-B75C-EFB89D86C602}"/>
              </a:ext>
            </a:extLst>
          </p:cNvPr>
          <p:cNvSpPr txBox="1"/>
          <p:nvPr/>
        </p:nvSpPr>
        <p:spPr>
          <a:xfrm>
            <a:off x="4349840" y="5109710"/>
            <a:ext cx="4023915" cy="1077218"/>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t>如图</a:t>
            </a:r>
            <a:r>
              <a:rPr lang="en-US" altLang="zh-CN" sz="1600" dirty="0"/>
              <a:t>e</a:t>
            </a:r>
            <a:r>
              <a:rPr lang="zh-CN" altLang="en-US" sz="1600" dirty="0"/>
              <a:t>，</a:t>
            </a:r>
            <a:r>
              <a:rPr lang="en-US" altLang="zh-CN" sz="1600" dirty="0"/>
              <a:t>OCRA</a:t>
            </a:r>
            <a:r>
              <a:rPr lang="zh-CN" altLang="en-US" sz="1600" dirty="0"/>
              <a:t>受</a:t>
            </a:r>
            <a:r>
              <a:rPr lang="zh-CN" altLang="en-US" sz="1600" dirty="0">
                <a:solidFill>
                  <a:srgbClr val="FF0000"/>
                </a:solidFill>
              </a:rPr>
              <a:t>请求复杂度</a:t>
            </a:r>
            <a:r>
              <a:rPr lang="zh-CN" altLang="en-US" sz="1600" dirty="0"/>
              <a:t>影响最小</a:t>
            </a:r>
            <a:endParaRPr lang="en-US" altLang="zh-CN" sz="1600" dirty="0"/>
          </a:p>
          <a:p>
            <a:pPr marL="285750" indent="-285750">
              <a:buFont typeface="Wingdings" panose="05000000000000000000" pitchFamily="2" charset="2"/>
              <a:buChar char="l"/>
            </a:pPr>
            <a:r>
              <a:rPr lang="zh-CN" altLang="en-US" sz="1600" dirty="0"/>
              <a:t>如图</a:t>
            </a:r>
            <a:r>
              <a:rPr lang="en-US" altLang="zh-CN" sz="1600" dirty="0"/>
              <a:t>f</a:t>
            </a:r>
            <a:r>
              <a:rPr lang="zh-CN" altLang="en-US" sz="1600" dirty="0"/>
              <a:t>、</a:t>
            </a:r>
            <a:r>
              <a:rPr lang="en-US" altLang="zh-CN" sz="1600" dirty="0"/>
              <a:t>g</a:t>
            </a:r>
            <a:r>
              <a:rPr lang="zh-CN" altLang="en-US" sz="1600" dirty="0"/>
              <a:t>，</a:t>
            </a:r>
            <a:r>
              <a:rPr lang="zh-CN" altLang="en-US" sz="1600" dirty="0">
                <a:solidFill>
                  <a:srgbClr val="FF0000"/>
                </a:solidFill>
              </a:rPr>
              <a:t>资源开销</a:t>
            </a:r>
            <a:r>
              <a:rPr lang="zh-CN" altLang="en-US" sz="1600" dirty="0"/>
              <a:t>最少  </a:t>
            </a:r>
            <a:endParaRPr lang="en-US" altLang="zh-CN" sz="1600" dirty="0"/>
          </a:p>
          <a:p>
            <a:pPr marL="285750" indent="-285750">
              <a:buFont typeface="Wingdings" panose="05000000000000000000" pitchFamily="2" charset="2"/>
              <a:buChar char="l"/>
            </a:pPr>
            <a:r>
              <a:rPr lang="zh-CN" altLang="en-US" sz="1600" dirty="0"/>
              <a:t>如图</a:t>
            </a:r>
            <a:r>
              <a:rPr lang="en-US" altLang="zh-CN" sz="1600" dirty="0"/>
              <a:t>h</a:t>
            </a:r>
            <a:r>
              <a:rPr lang="zh-CN" altLang="en-US" sz="1600" dirty="0"/>
              <a:t>，采用多智能体相比于单智能体可大幅减少</a:t>
            </a:r>
            <a:r>
              <a:rPr lang="zh-CN" altLang="en-US" sz="1600" dirty="0">
                <a:solidFill>
                  <a:srgbClr val="FF0000"/>
                </a:solidFill>
              </a:rPr>
              <a:t>服务等待时间 </a:t>
            </a:r>
            <a:endParaRPr lang="en-US" altLang="zh-CN" sz="1600" dirty="0">
              <a:solidFill>
                <a:srgbClr val="FF0000"/>
              </a:solidFill>
            </a:endParaRPr>
          </a:p>
        </p:txBody>
      </p:sp>
    </p:spTree>
    <p:extLst>
      <p:ext uri="{BB962C8B-B14F-4D97-AF65-F5344CB8AC3E}">
        <p14:creationId xmlns:p14="http://schemas.microsoft.com/office/powerpoint/2010/main" val="366420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A2D461-AF4D-47C7-9839-6831AAAE9194}" type="slidenum">
              <a:rPr kumimoji="0" lang="zh-CN" altLang="en-US" sz="1200" b="1" i="0" u="none" strike="noStrike" kern="1200" cap="none" spc="0" normalizeH="0" baseline="0" noProof="0" smtClean="0">
                <a:ln>
                  <a:noFill/>
                </a:ln>
                <a:solidFill>
                  <a:prstClr val="black">
                    <a:lumMod val="95000"/>
                    <a:lumOff val="5000"/>
                  </a:prstClr>
                </a:solidFill>
                <a:effectLst/>
                <a:uLnTx/>
                <a:uFillTx/>
                <a:ea typeface="Arial Unicode MS"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1" i="0" u="none" strike="noStrike" kern="1200" cap="none" spc="0" normalizeH="0" baseline="0" noProof="0">
              <a:ln>
                <a:noFill/>
              </a:ln>
              <a:solidFill>
                <a:prstClr val="black">
                  <a:lumMod val="95000"/>
                  <a:lumOff val="5000"/>
                </a:prstClr>
              </a:solidFill>
              <a:effectLst/>
              <a:uLnTx/>
              <a:uFillTx/>
              <a:ea typeface="Arial Unicode MS" pitchFamily="34" charset="-122"/>
            </a:endParaRPr>
          </a:p>
        </p:txBody>
      </p:sp>
      <p:sp>
        <p:nvSpPr>
          <p:cNvPr id="4" name="标题 3"/>
          <p:cNvSpPr>
            <a:spLocks noGrp="1"/>
          </p:cNvSpPr>
          <p:nvPr>
            <p:ph type="title"/>
          </p:nvPr>
        </p:nvSpPr>
        <p:spPr/>
        <p:txBody>
          <a:bodyPr/>
          <a:lstStyle/>
          <a:p>
            <a:r>
              <a:rPr lang="zh-CN" altLang="en-US" sz="2400" dirty="0"/>
              <a:t>主要工作及创新</a:t>
            </a:r>
            <a:r>
              <a:rPr lang="en-US" altLang="zh-CN" sz="2400" dirty="0"/>
              <a:t>-2</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984944" cy="476117"/>
          </a:xfrm>
          <a:prstGeom prst="rect">
            <a:avLst/>
          </a:prstGeom>
          <a:solidFill>
            <a:schemeClr val="bg2">
              <a:lumMod val="20000"/>
              <a:lumOff val="80000"/>
            </a:schemeClr>
          </a:solidFill>
          <a:ln w="9525">
            <a:solidFill>
              <a:srgbClr val="0D0957"/>
            </a:solidFill>
            <a:miter lim="800000"/>
            <a:headEnd/>
            <a:tailEnd/>
          </a:ln>
        </p:spPr>
        <p:txBody>
          <a:bodyPr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工作二</a:t>
            </a:r>
            <a:r>
              <a:rPr kumimoji="0" lang="zh-CN" altLang="en-US" sz="24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：基于机器学习的虚拟化网络的负载均衡研究</a:t>
            </a:r>
          </a:p>
        </p:txBody>
      </p:sp>
      <p:sp>
        <p:nvSpPr>
          <p:cNvPr id="10" name="Rectangle 4">
            <a:extLst>
              <a:ext uri="{FF2B5EF4-FFF2-40B4-BE49-F238E27FC236}">
                <a16:creationId xmlns:a16="http://schemas.microsoft.com/office/drawing/2014/main" id="{259FF130-F8E6-428D-90A5-1544D0AA310C}"/>
              </a:ext>
            </a:extLst>
          </p:cNvPr>
          <p:cNvSpPr txBox="1">
            <a:spLocks noChangeArrowheads="1"/>
          </p:cNvSpPr>
          <p:nvPr/>
        </p:nvSpPr>
        <p:spPr bwMode="auto">
          <a:xfrm>
            <a:off x="389890" y="2949454"/>
            <a:ext cx="7984944" cy="923318"/>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信息时代的数据增长，导致更大规模的数据中心网络，催生了基于</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SDN</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进行管理的数据中心网络。网络的横向扩展，增大了网络的容量，对负载均衡场景提出了挑战。</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
        <p:nvSpPr>
          <p:cNvPr id="11" name="Rectangle 4">
            <a:extLst>
              <a:ext uri="{FF2B5EF4-FFF2-40B4-BE49-F238E27FC236}">
                <a16:creationId xmlns:a16="http://schemas.microsoft.com/office/drawing/2014/main" id="{2F5A0984-8D21-418D-A13D-A6A722C3FB73}"/>
              </a:ext>
            </a:extLst>
          </p:cNvPr>
          <p:cNvSpPr txBox="1">
            <a:spLocks noChangeArrowheads="1"/>
          </p:cNvSpPr>
          <p:nvPr/>
        </p:nvSpPr>
        <p:spPr bwMode="auto">
          <a:xfrm>
            <a:off x="357403" y="4077072"/>
            <a:ext cx="7984944" cy="646319"/>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网络特点：一对终端主机之间存在多条路径</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流量特点：突发性；不可预测性；流量规模随机</a:t>
            </a:r>
          </a:p>
        </p:txBody>
      </p:sp>
      <p:sp>
        <p:nvSpPr>
          <p:cNvPr id="12" name="Rectangle 4">
            <a:extLst>
              <a:ext uri="{FF2B5EF4-FFF2-40B4-BE49-F238E27FC236}">
                <a16:creationId xmlns:a16="http://schemas.microsoft.com/office/drawing/2014/main" id="{7D39AF5E-7CE4-4453-A82B-86E9E9DE64A7}"/>
              </a:ext>
            </a:extLst>
          </p:cNvPr>
          <p:cNvSpPr txBox="1">
            <a:spLocks noChangeArrowheads="1"/>
          </p:cNvSpPr>
          <p:nvPr/>
        </p:nvSpPr>
        <p:spPr bwMode="auto">
          <a:xfrm>
            <a:off x="354892" y="5042250"/>
            <a:ext cx="7984944" cy="1277261"/>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600"/>
              </a:spcAft>
              <a:buClr>
                <a:srgbClr val="FF0000"/>
              </a:buClr>
              <a:buSzPct val="90000"/>
              <a:buFont typeface="Wingdings" pitchFamily="2" charset="2"/>
              <a:buNone/>
              <a:tabLst/>
              <a:defRPr/>
            </a:pP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ECMP</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等</a:t>
            </a: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经典</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的负载均衡算法往往通过规则或者求解器得到路由路径，存在计算时间长或者效果较差的问题；</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a:p>
            <a:pPr marL="108000" marR="0" lvl="0" indent="0" algn="l" defTabSz="914400" rtl="0" eaLnBrk="0" fontAlgn="base" latinLnBrk="0" hangingPunct="0">
              <a:lnSpc>
                <a:spcPct val="100000"/>
              </a:lnSpc>
              <a:spcBef>
                <a:spcPts val="0"/>
              </a:spcBef>
              <a:spcAft>
                <a:spcPts val="600"/>
              </a:spcAft>
              <a:buClr>
                <a:srgbClr val="FF0000"/>
              </a:buClr>
              <a:buSzPct val="90000"/>
              <a:buFont typeface="Wingdings" pitchFamily="2" charset="2"/>
              <a:buNone/>
              <a:tabLst/>
              <a:defRPr/>
            </a:pPr>
            <a:r>
              <a:rPr lang="zh-CN" altLang="en-US" dirty="0"/>
              <a:t>基于</a:t>
            </a:r>
            <a:r>
              <a:rPr lang="en-US" altLang="zh-CN" dirty="0">
                <a:solidFill>
                  <a:srgbClr val="FF0000"/>
                </a:solidFill>
              </a:rPr>
              <a:t>AI</a:t>
            </a:r>
            <a:r>
              <a:rPr lang="zh-CN" altLang="en-US" dirty="0"/>
              <a:t>的算法往往只是简单的将网络特征处理为矩阵，而忽视了网络的拓扑结构，也存在算法的效果不好等问题。</a:t>
            </a:r>
            <a:endPar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
        <p:nvSpPr>
          <p:cNvPr id="9" name="Rectangle 4">
            <a:extLst>
              <a:ext uri="{FF2B5EF4-FFF2-40B4-BE49-F238E27FC236}">
                <a16:creationId xmlns:a16="http://schemas.microsoft.com/office/drawing/2014/main" id="{9845227A-6EC2-49CC-AB3A-3FBC17267884}"/>
              </a:ext>
            </a:extLst>
          </p:cNvPr>
          <p:cNvSpPr txBox="1">
            <a:spLocks noChangeArrowheads="1"/>
          </p:cNvSpPr>
          <p:nvPr/>
        </p:nvSpPr>
        <p:spPr bwMode="auto">
          <a:xfrm>
            <a:off x="393136" y="1699964"/>
            <a:ext cx="7984944" cy="923318"/>
          </a:xfrm>
          <a:prstGeom prst="rect">
            <a:avLst/>
          </a:prstGeom>
          <a:solidFill>
            <a:schemeClr val="tx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针对</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SDN</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数据中心网络负载均衡算法计算开销大，效果不佳，可拓展性差等问题，</a:t>
            </a: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提出</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基于</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GCN</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和</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DRL</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的虚拟化网络的负载均衡算法，</a:t>
            </a: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解决</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了传统算法效果较差，效率较低的问题。</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3409505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A2D461-AF4D-47C7-9839-6831AAAE9194}" type="slidenum">
              <a:rPr kumimoji="0" lang="zh-CN" altLang="en-US" sz="1200" b="1" i="0" u="none" strike="noStrike" kern="1200" cap="none" spc="0" normalizeH="0" baseline="0" noProof="0" smtClean="0">
                <a:ln>
                  <a:noFill/>
                </a:ln>
                <a:solidFill>
                  <a:prstClr val="black">
                    <a:lumMod val="95000"/>
                    <a:lumOff val="5000"/>
                  </a:prstClr>
                </a:solidFill>
                <a:effectLst/>
                <a:uLnTx/>
                <a:uFillTx/>
                <a:ea typeface="Arial Unicode MS"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1" i="0" u="none" strike="noStrike" kern="1200" cap="none" spc="0" normalizeH="0" baseline="0" noProof="0">
              <a:ln>
                <a:noFill/>
              </a:ln>
              <a:solidFill>
                <a:prstClr val="black">
                  <a:lumMod val="95000"/>
                  <a:lumOff val="5000"/>
                </a:prstClr>
              </a:solidFill>
              <a:effectLst/>
              <a:uLnTx/>
              <a:uFillTx/>
              <a:ea typeface="Arial Unicode MS" pitchFamily="34" charset="-122"/>
            </a:endParaRPr>
          </a:p>
        </p:txBody>
      </p:sp>
      <p:sp>
        <p:nvSpPr>
          <p:cNvPr id="4" name="标题 3"/>
          <p:cNvSpPr>
            <a:spLocks noGrp="1"/>
          </p:cNvSpPr>
          <p:nvPr>
            <p:ph type="title"/>
          </p:nvPr>
        </p:nvSpPr>
        <p:spPr/>
        <p:txBody>
          <a:bodyPr/>
          <a:lstStyle/>
          <a:p>
            <a:r>
              <a:rPr lang="zh-CN" altLang="en-US" sz="2400" dirty="0"/>
              <a:t>主要工作及创新</a:t>
            </a:r>
            <a:r>
              <a:rPr lang="en-US" altLang="zh-CN" sz="2400" dirty="0"/>
              <a:t>-2</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基于机器学习的虚拟化网络的负载均衡研究</a:t>
            </a:r>
            <a:r>
              <a:rPr kumimoji="0" lang="en-US" altLang="zh-CN" sz="24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t>
            </a:r>
            <a:r>
              <a:rPr lang="zh-CN" altLang="en-US" sz="2400" b="1" dirty="0">
                <a:solidFill>
                  <a:srgbClr val="FF0000"/>
                </a:solidFill>
                <a:latin typeface="微软雅黑" pitchFamily="34" charset="-122"/>
                <a:ea typeface="微软雅黑" pitchFamily="34" charset="-122"/>
              </a:rPr>
              <a:t>框架结构</a:t>
            </a:r>
            <a:endParaRPr kumimoji="0" lang="zh-CN" altLang="en-US" sz="24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pic>
        <p:nvPicPr>
          <p:cNvPr id="5" name="图片 4">
            <a:extLst>
              <a:ext uri="{FF2B5EF4-FFF2-40B4-BE49-F238E27FC236}">
                <a16:creationId xmlns:a16="http://schemas.microsoft.com/office/drawing/2014/main" id="{606C47EB-7BC1-4195-8C15-6F2BB1E73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887" y="2564904"/>
            <a:ext cx="5495734" cy="4029397"/>
          </a:xfrm>
          <a:prstGeom prst="rect">
            <a:avLst/>
          </a:prstGeom>
        </p:spPr>
      </p:pic>
      <p:sp>
        <p:nvSpPr>
          <p:cNvPr id="13" name="文本框 12">
            <a:extLst>
              <a:ext uri="{FF2B5EF4-FFF2-40B4-BE49-F238E27FC236}">
                <a16:creationId xmlns:a16="http://schemas.microsoft.com/office/drawing/2014/main" id="{3D08DD68-60C6-4162-8992-511B3110D1CB}"/>
              </a:ext>
            </a:extLst>
          </p:cNvPr>
          <p:cNvSpPr txBox="1"/>
          <p:nvPr/>
        </p:nvSpPr>
        <p:spPr>
          <a:xfrm>
            <a:off x="5796136" y="1891698"/>
            <a:ext cx="140588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方正大黑简体"/>
                <a:cs typeface="+mn-cs"/>
              </a:rPr>
              <a:t>模型架构图</a:t>
            </a:r>
          </a:p>
        </p:txBody>
      </p:sp>
      <p:sp>
        <p:nvSpPr>
          <p:cNvPr id="10" name="Rectangle 4">
            <a:extLst>
              <a:ext uri="{FF2B5EF4-FFF2-40B4-BE49-F238E27FC236}">
                <a16:creationId xmlns:a16="http://schemas.microsoft.com/office/drawing/2014/main" id="{83612E30-0E2C-4C40-AA62-ECBAD054020D}"/>
              </a:ext>
            </a:extLst>
          </p:cNvPr>
          <p:cNvSpPr txBox="1">
            <a:spLocks noChangeArrowheads="1"/>
          </p:cNvSpPr>
          <p:nvPr/>
        </p:nvSpPr>
        <p:spPr bwMode="auto">
          <a:xfrm>
            <a:off x="357366" y="5670982"/>
            <a:ext cx="2990497" cy="646319"/>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数据平面</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负责数据的转发工作。</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
        <p:nvSpPr>
          <p:cNvPr id="11" name="Rectangle 4">
            <a:extLst>
              <a:ext uri="{FF2B5EF4-FFF2-40B4-BE49-F238E27FC236}">
                <a16:creationId xmlns:a16="http://schemas.microsoft.com/office/drawing/2014/main" id="{F35E5F2B-1A09-4425-B89D-FFBA5D57456C}"/>
              </a:ext>
            </a:extLst>
          </p:cNvPr>
          <p:cNvSpPr txBox="1">
            <a:spLocks noChangeArrowheads="1"/>
          </p:cNvSpPr>
          <p:nvPr/>
        </p:nvSpPr>
        <p:spPr bwMode="auto">
          <a:xfrm>
            <a:off x="382001" y="3979444"/>
            <a:ext cx="2990497" cy="1200316"/>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控制平面</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实现对数据平面的测量以及控制，并且向</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AI</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平面提供其需要的数据供其进行决策。</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
        <p:nvSpPr>
          <p:cNvPr id="12" name="Rectangle 4">
            <a:extLst>
              <a:ext uri="{FF2B5EF4-FFF2-40B4-BE49-F238E27FC236}">
                <a16:creationId xmlns:a16="http://schemas.microsoft.com/office/drawing/2014/main" id="{9515E14A-E349-4585-9422-3A509F6E6871}"/>
              </a:ext>
            </a:extLst>
          </p:cNvPr>
          <p:cNvSpPr txBox="1">
            <a:spLocks noChangeArrowheads="1"/>
          </p:cNvSpPr>
          <p:nvPr/>
        </p:nvSpPr>
        <p:spPr bwMode="auto">
          <a:xfrm>
            <a:off x="357367" y="2564904"/>
            <a:ext cx="2990497" cy="923318"/>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kumimoji="0" lang="en-US" altLang="zh-CN"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AI</a:t>
            </a: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平面</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是对</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AI</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模型的实现，主要负责模型的训练以及决策工作。</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
        <p:nvSpPr>
          <p:cNvPr id="14" name="Rectangle 4">
            <a:extLst>
              <a:ext uri="{FF2B5EF4-FFF2-40B4-BE49-F238E27FC236}">
                <a16:creationId xmlns:a16="http://schemas.microsoft.com/office/drawing/2014/main" id="{C8D7A051-2363-4B33-A2FD-FD54B4718776}"/>
              </a:ext>
            </a:extLst>
          </p:cNvPr>
          <p:cNvSpPr txBox="1">
            <a:spLocks noChangeArrowheads="1"/>
          </p:cNvSpPr>
          <p:nvPr/>
        </p:nvSpPr>
        <p:spPr bwMode="auto">
          <a:xfrm>
            <a:off x="871017" y="1757346"/>
            <a:ext cx="1710267" cy="369320"/>
          </a:xfrm>
          <a:prstGeom prst="rect">
            <a:avLst/>
          </a:prstGeom>
          <a:solidFill>
            <a:schemeClr val="tx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3</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层平面架构</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4046760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A2D461-AF4D-47C7-9839-6831AAAE9194}" type="slidenum">
              <a:rPr kumimoji="0" lang="zh-CN" altLang="en-US" sz="1200" b="1" i="0" u="none" strike="noStrike" kern="1200" cap="none" spc="0" normalizeH="0" baseline="0" noProof="0" smtClean="0">
                <a:ln>
                  <a:noFill/>
                </a:ln>
                <a:solidFill>
                  <a:prstClr val="black">
                    <a:lumMod val="95000"/>
                    <a:lumOff val="5000"/>
                  </a:prstClr>
                </a:solidFill>
                <a:effectLst/>
                <a:uLnTx/>
                <a:uFillTx/>
                <a:ea typeface="Arial Unicode MS"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1" i="0" u="none" strike="noStrike" kern="1200" cap="none" spc="0" normalizeH="0" baseline="0" noProof="0">
              <a:ln>
                <a:noFill/>
              </a:ln>
              <a:solidFill>
                <a:prstClr val="black">
                  <a:lumMod val="95000"/>
                  <a:lumOff val="5000"/>
                </a:prstClr>
              </a:solidFill>
              <a:effectLst/>
              <a:uLnTx/>
              <a:uFillTx/>
              <a:ea typeface="Arial Unicode MS" pitchFamily="34" charset="-122"/>
            </a:endParaRPr>
          </a:p>
        </p:txBody>
      </p:sp>
      <p:sp>
        <p:nvSpPr>
          <p:cNvPr id="4" name="标题 3"/>
          <p:cNvSpPr>
            <a:spLocks noGrp="1"/>
          </p:cNvSpPr>
          <p:nvPr>
            <p:ph type="title"/>
          </p:nvPr>
        </p:nvSpPr>
        <p:spPr/>
        <p:txBody>
          <a:bodyPr/>
          <a:lstStyle/>
          <a:p>
            <a:r>
              <a:rPr lang="zh-CN" altLang="en-US" sz="2400" dirty="0"/>
              <a:t>主要工作及创新</a:t>
            </a:r>
            <a:r>
              <a:rPr lang="en-US" altLang="zh-CN" sz="2400" dirty="0"/>
              <a:t>-2</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kumimoji="0" lang="zh-CN" altLang="en-US" sz="24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基于机器学习的虚拟化网络的负载均衡研究</a:t>
            </a:r>
            <a:r>
              <a:rPr kumimoji="0" lang="en-US" altLang="zh-CN" sz="24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t>
            </a:r>
            <a:r>
              <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算法创新</a:t>
            </a:r>
            <a:endParaRPr kumimoji="0" lang="zh-CN" altLang="en-US" sz="24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
        <p:nvSpPr>
          <p:cNvPr id="62" name="Rectangle 4">
            <a:extLst>
              <a:ext uri="{FF2B5EF4-FFF2-40B4-BE49-F238E27FC236}">
                <a16:creationId xmlns:a16="http://schemas.microsoft.com/office/drawing/2014/main" id="{1D115BD9-2D32-432B-9485-9409A81EE157}"/>
              </a:ext>
            </a:extLst>
          </p:cNvPr>
          <p:cNvSpPr txBox="1">
            <a:spLocks noChangeArrowheads="1"/>
          </p:cNvSpPr>
          <p:nvPr/>
        </p:nvSpPr>
        <p:spPr bwMode="auto">
          <a:xfrm>
            <a:off x="357368" y="1875813"/>
            <a:ext cx="7984944" cy="1908203"/>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600"/>
              </a:spcAft>
              <a:defRPr/>
            </a:pP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算法</a:t>
            </a:r>
            <a:r>
              <a:rPr lang="zh-CN" altLang="en-US" dirty="0">
                <a:solidFill>
                  <a:srgbClr val="FF0000"/>
                </a:solidFill>
              </a:rPr>
              <a:t>创新</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：在</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AI</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平面实现了一个基于</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GCN</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和</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DRL</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的虚拟化网络的负载均衡</a:t>
            </a:r>
            <a:r>
              <a:rPr lang="zh-CN" altLang="en-US" noProof="0" dirty="0"/>
              <a:t>模型，使用</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基于</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DQN</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的深度强化学习算法进行模型训练；</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a:p>
            <a:pPr marL="108000" marR="0" lvl="0" indent="0" algn="l" defTabSz="914400" rtl="0" eaLnBrk="0" fontAlgn="base" latinLnBrk="0" hangingPunct="0">
              <a:lnSpc>
                <a:spcPct val="100000"/>
              </a:lnSpc>
              <a:spcBef>
                <a:spcPts val="0"/>
              </a:spcBef>
              <a:spcAft>
                <a:spcPts val="600"/>
              </a:spcAft>
              <a:buClr>
                <a:srgbClr val="FF0000"/>
              </a:buClr>
              <a:buSzPct val="90000"/>
              <a:buFont typeface="Wingdings" pitchFamily="2" charset="2"/>
              <a:buNone/>
              <a:tabLst/>
              <a:defRPr/>
            </a:pP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特征提取</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：使用</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GCN</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提取网络状态特征和拓扑特征，使得</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agent</a:t>
            </a:r>
            <a:r>
              <a:rPr lang="zh-CN" altLang="en-US" dirty="0"/>
              <a:t>能够获得更全面的信息并根据这些信息做出路由决策，提高负载均衡的效果</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a:p>
            <a:pPr lvl="0">
              <a:lnSpc>
                <a:spcPct val="100000"/>
              </a:lnSpc>
              <a:spcBef>
                <a:spcPts val="0"/>
              </a:spcBef>
              <a:spcAft>
                <a:spcPts val="600"/>
              </a:spcAft>
              <a:defRPr/>
            </a:pP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多奖励因子</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：使用主要指标最大链路利用率以及辅助指标</a:t>
            </a:r>
            <a:r>
              <a:rPr lang="en-US" altLang="zh-CN" dirty="0"/>
              <a:t>QoS</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（包括延迟</a:t>
            </a:r>
            <a:r>
              <a:rPr lang="zh-CN" altLang="en-US" dirty="0"/>
              <a:t>、丢包率</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）计算奖励，使得模型优化最大链路利用率的同时兼顾网络的</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QoS</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t>
            </a:r>
          </a:p>
        </p:txBody>
      </p:sp>
      <p:pic>
        <p:nvPicPr>
          <p:cNvPr id="8" name="图片 7">
            <a:extLst>
              <a:ext uri="{FF2B5EF4-FFF2-40B4-BE49-F238E27FC236}">
                <a16:creationId xmlns:a16="http://schemas.microsoft.com/office/drawing/2014/main" id="{B86680B0-7D6B-4736-90A9-FA650E9113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2601" y="3861048"/>
            <a:ext cx="4718797" cy="2755856"/>
          </a:xfrm>
          <a:prstGeom prst="rect">
            <a:avLst/>
          </a:prstGeom>
        </p:spPr>
      </p:pic>
      <p:sp>
        <p:nvSpPr>
          <p:cNvPr id="9" name="文本框 8">
            <a:extLst>
              <a:ext uri="{FF2B5EF4-FFF2-40B4-BE49-F238E27FC236}">
                <a16:creationId xmlns:a16="http://schemas.microsoft.com/office/drawing/2014/main" id="{240D580F-1D50-4ACA-876A-90D04553AF2D}"/>
              </a:ext>
            </a:extLst>
          </p:cNvPr>
          <p:cNvSpPr txBox="1"/>
          <p:nvPr/>
        </p:nvSpPr>
        <p:spPr>
          <a:xfrm>
            <a:off x="3869058" y="3931931"/>
            <a:ext cx="140588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方正大黑简体"/>
                <a:cs typeface="+mn-cs"/>
              </a:rPr>
              <a:t>网络结构图</a:t>
            </a:r>
          </a:p>
        </p:txBody>
      </p:sp>
    </p:spTree>
    <p:extLst>
      <p:ext uri="{BB962C8B-B14F-4D97-AF65-F5344CB8AC3E}">
        <p14:creationId xmlns:p14="http://schemas.microsoft.com/office/powerpoint/2010/main" val="1864328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A2D461-AF4D-47C7-9839-6831AAAE9194}" type="slidenum">
              <a:rPr kumimoji="0" lang="zh-CN" altLang="en-US" sz="1200" b="1" i="0" u="none" strike="noStrike" kern="1200" cap="none" spc="0" normalizeH="0" baseline="0" noProof="0" smtClean="0">
                <a:ln>
                  <a:noFill/>
                </a:ln>
                <a:solidFill>
                  <a:prstClr val="black">
                    <a:lumMod val="95000"/>
                    <a:lumOff val="5000"/>
                  </a:prstClr>
                </a:solidFill>
                <a:effectLst/>
                <a:uLnTx/>
                <a:uFillTx/>
                <a:ea typeface="Arial Unicode MS"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1" i="0" u="none" strike="noStrike" kern="1200" cap="none" spc="0" normalizeH="0" baseline="0" noProof="0">
              <a:ln>
                <a:noFill/>
              </a:ln>
              <a:solidFill>
                <a:prstClr val="black">
                  <a:lumMod val="95000"/>
                  <a:lumOff val="5000"/>
                </a:prstClr>
              </a:solidFill>
              <a:effectLst/>
              <a:uLnTx/>
              <a:uFillTx/>
              <a:ea typeface="Arial Unicode MS" pitchFamily="34" charset="-122"/>
            </a:endParaRPr>
          </a:p>
        </p:txBody>
      </p:sp>
      <p:sp>
        <p:nvSpPr>
          <p:cNvPr id="4" name="标题 3"/>
          <p:cNvSpPr>
            <a:spLocks noGrp="1"/>
          </p:cNvSpPr>
          <p:nvPr>
            <p:ph type="title"/>
          </p:nvPr>
        </p:nvSpPr>
        <p:spPr>
          <a:xfrm>
            <a:off x="871016" y="38100"/>
            <a:ext cx="7733431" cy="685800"/>
          </a:xfrm>
        </p:spPr>
        <p:txBody>
          <a:bodyPr/>
          <a:lstStyle/>
          <a:p>
            <a:r>
              <a:rPr lang="zh-CN" altLang="en-US" sz="2400" dirty="0"/>
              <a:t>主要工作及创新</a:t>
            </a:r>
            <a:r>
              <a:rPr lang="en-US" altLang="zh-CN" sz="2400" dirty="0"/>
              <a:t>-2</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kumimoji="0" lang="zh-CN" altLang="en-US" sz="24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基于机器学习的虚拟化网络的负载均衡研究</a:t>
            </a:r>
            <a:r>
              <a:rPr kumimoji="0" lang="en-US" altLang="zh-CN" sz="24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t>
            </a:r>
            <a:r>
              <a:rPr kumimoji="0" lang="zh-CN" altLang="en-US" sz="24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实验验证</a:t>
            </a:r>
            <a:endParaRPr kumimoji="0" lang="zh-CN" altLang="en-US" sz="24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
        <p:nvSpPr>
          <p:cNvPr id="62" name="Rectangle 4">
            <a:extLst>
              <a:ext uri="{FF2B5EF4-FFF2-40B4-BE49-F238E27FC236}">
                <a16:creationId xmlns:a16="http://schemas.microsoft.com/office/drawing/2014/main" id="{1D115BD9-2D32-432B-9485-9409A81EE157}"/>
              </a:ext>
            </a:extLst>
          </p:cNvPr>
          <p:cNvSpPr txBox="1">
            <a:spLocks noChangeArrowheads="1"/>
          </p:cNvSpPr>
          <p:nvPr/>
        </p:nvSpPr>
        <p:spPr bwMode="auto">
          <a:xfrm>
            <a:off x="357368" y="1717355"/>
            <a:ext cx="7984944" cy="369320"/>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4+8+8Fat tree</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结构实验结果</a:t>
            </a:r>
          </a:p>
        </p:txBody>
      </p:sp>
      <p:sp>
        <p:nvSpPr>
          <p:cNvPr id="11" name="文本框 10"/>
          <p:cNvSpPr txBox="1"/>
          <p:nvPr/>
        </p:nvSpPr>
        <p:spPr>
          <a:xfrm>
            <a:off x="357367" y="5175068"/>
            <a:ext cx="8757773"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b="0" i="0" u="none" strike="noStrike" kern="1200" cap="none" spc="0" normalizeH="0" baseline="0" noProof="0" dirty="0">
                <a:ln>
                  <a:noFill/>
                </a:ln>
                <a:solidFill>
                  <a:prstClr val="black"/>
                </a:solidFill>
                <a:effectLst/>
                <a:uLnTx/>
                <a:uFillTx/>
                <a:latin typeface="方正大黑简体"/>
                <a:cs typeface="+mn-cs"/>
              </a:rPr>
              <a:t>如图一，对于最大链路利用率，</a:t>
            </a:r>
            <a:r>
              <a:rPr kumimoji="0" lang="en-US" altLang="zh-CN" b="0" i="0" u="none" strike="noStrike" kern="1200" cap="none" spc="0" normalizeH="0" baseline="0" noProof="0" dirty="0">
                <a:ln>
                  <a:noFill/>
                </a:ln>
                <a:solidFill>
                  <a:prstClr val="black"/>
                </a:solidFill>
                <a:effectLst/>
                <a:uLnTx/>
                <a:uFillTx/>
                <a:latin typeface="方正大黑简体"/>
                <a:cs typeface="+mn-cs"/>
              </a:rPr>
              <a:t>GDLB</a:t>
            </a:r>
            <a:r>
              <a:rPr kumimoji="0" lang="zh-CN" altLang="en-US" b="0" i="0" u="none" strike="noStrike" kern="1200" cap="none" spc="0" normalizeH="0" baseline="0" noProof="0" dirty="0">
                <a:ln>
                  <a:noFill/>
                </a:ln>
                <a:solidFill>
                  <a:prstClr val="black"/>
                </a:solidFill>
                <a:effectLst/>
                <a:uLnTx/>
                <a:uFillTx/>
                <a:latin typeface="方正大黑简体"/>
                <a:cs typeface="+mn-cs"/>
              </a:rPr>
              <a:t>（本模型）在绝大部分时刻优于其他算法。</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b="0" i="0" u="none" strike="noStrike" kern="1200" cap="none" spc="0" normalizeH="0" baseline="0" noProof="0" dirty="0">
                <a:ln>
                  <a:noFill/>
                </a:ln>
                <a:solidFill>
                  <a:prstClr val="black"/>
                </a:solidFill>
                <a:effectLst/>
                <a:uLnTx/>
                <a:uFillTx/>
                <a:latin typeface="方正大黑简体"/>
                <a:cs typeface="+mn-cs"/>
              </a:rPr>
              <a:t>如图二、三，对于延迟和丢包率，</a:t>
            </a:r>
            <a:r>
              <a:rPr kumimoji="0" lang="en-US" altLang="zh-CN" b="0" i="0" u="none" strike="noStrike" kern="1200" cap="none" spc="0" normalizeH="0" baseline="0" noProof="0" dirty="0">
                <a:ln>
                  <a:noFill/>
                </a:ln>
                <a:solidFill>
                  <a:prstClr val="black"/>
                </a:solidFill>
                <a:effectLst/>
                <a:uLnTx/>
                <a:uFillTx/>
                <a:latin typeface="方正大黑简体"/>
                <a:cs typeface="+mn-cs"/>
              </a:rPr>
              <a:t>GDLB</a:t>
            </a:r>
            <a:r>
              <a:rPr kumimoji="0" lang="zh-CN" altLang="en-US" b="0" i="0" u="none" strike="noStrike" kern="1200" cap="none" spc="0" normalizeH="0" baseline="0" noProof="0" dirty="0">
                <a:ln>
                  <a:noFill/>
                </a:ln>
                <a:solidFill>
                  <a:prstClr val="black"/>
                </a:solidFill>
                <a:effectLst/>
                <a:uLnTx/>
                <a:uFillTx/>
                <a:latin typeface="方正大黑简体"/>
                <a:cs typeface="+mn-cs"/>
              </a:rPr>
              <a:t>在绝大部分时刻优于其他算法。</a:t>
            </a:r>
            <a:endParaRPr kumimoji="0" lang="en-US" altLang="zh-CN" b="0" i="0" u="none" strike="noStrike" kern="1200" cap="none" spc="0" normalizeH="0" baseline="0" noProof="0" dirty="0">
              <a:ln>
                <a:noFill/>
              </a:ln>
              <a:solidFill>
                <a:prstClr val="black"/>
              </a:solidFill>
              <a:effectLst/>
              <a:uLnTx/>
              <a:uFillTx/>
              <a:latin typeface="方正大黑简体"/>
              <a:cs typeface="+mn-cs"/>
            </a:endParaRPr>
          </a:p>
          <a:p>
            <a:pPr marL="285750" indent="-285750">
              <a:buFont typeface="Wingdings" panose="05000000000000000000" pitchFamily="2" charset="2"/>
              <a:buChar char="l"/>
              <a:defRPr/>
            </a:pPr>
            <a:r>
              <a:rPr kumimoji="0" lang="zh-CN" altLang="en-US" b="0" i="0" u="none" strike="noStrike" kern="1200" cap="none" spc="0" normalizeH="0" baseline="0" noProof="0" dirty="0">
                <a:ln>
                  <a:noFill/>
                </a:ln>
                <a:solidFill>
                  <a:prstClr val="black"/>
                </a:solidFill>
                <a:effectLst/>
                <a:uLnTx/>
                <a:uFillTx/>
                <a:latin typeface="方正大黑简体"/>
                <a:cs typeface="+mn-cs"/>
              </a:rPr>
              <a:t>如表二，对于整个实验过程，</a:t>
            </a:r>
            <a:r>
              <a:rPr kumimoji="0" lang="en-US" altLang="zh-CN" b="0" i="0" u="none" strike="noStrike" kern="1200" cap="none" spc="0" normalizeH="0" baseline="0" noProof="0" dirty="0">
                <a:ln>
                  <a:noFill/>
                </a:ln>
                <a:solidFill>
                  <a:prstClr val="black"/>
                </a:solidFill>
                <a:effectLst/>
                <a:uLnTx/>
                <a:uFillTx/>
                <a:latin typeface="方正大黑简体"/>
                <a:cs typeface="+mn-cs"/>
              </a:rPr>
              <a:t>GDLB</a:t>
            </a:r>
            <a:r>
              <a:rPr kumimoji="0" lang="zh-CN" altLang="en-US" b="0" i="0" u="none" strike="noStrike" kern="1200" cap="none" spc="0" normalizeH="0" baseline="0" noProof="0" dirty="0">
                <a:ln>
                  <a:noFill/>
                </a:ln>
                <a:solidFill>
                  <a:prstClr val="black"/>
                </a:solidFill>
                <a:effectLst/>
                <a:uLnTx/>
                <a:uFillTx/>
                <a:latin typeface="方正大黑简体"/>
                <a:cs typeface="+mn-cs"/>
              </a:rPr>
              <a:t>相比于</a:t>
            </a:r>
            <a:r>
              <a:rPr kumimoji="0" lang="en-US" altLang="zh-CN" b="0" i="0" u="none" strike="noStrike" kern="1200" cap="none" spc="0" normalizeH="0" baseline="0" noProof="0" dirty="0">
                <a:ln>
                  <a:noFill/>
                </a:ln>
                <a:solidFill>
                  <a:prstClr val="black"/>
                </a:solidFill>
                <a:effectLst/>
                <a:uLnTx/>
                <a:uFillTx/>
                <a:latin typeface="方正大黑简体"/>
                <a:cs typeface="+mn-cs"/>
              </a:rPr>
              <a:t>DQL, SRL, </a:t>
            </a:r>
            <a:r>
              <a:rPr kumimoji="0" lang="zh-CN" altLang="en-US" b="0" i="0" u="none" strike="noStrike" kern="1200" cap="none" spc="0" normalizeH="0" baseline="0" noProof="0" dirty="0">
                <a:ln>
                  <a:noFill/>
                </a:ln>
                <a:solidFill>
                  <a:prstClr val="black"/>
                </a:solidFill>
                <a:effectLst/>
                <a:uLnTx/>
                <a:uFillTx/>
                <a:latin typeface="方正大黑简体"/>
                <a:cs typeface="+mn-cs"/>
              </a:rPr>
              <a:t>和</a:t>
            </a:r>
            <a:r>
              <a:rPr kumimoji="0" lang="en-US" altLang="zh-CN" b="0" i="0" u="none" strike="noStrike" kern="1200" cap="none" spc="0" normalizeH="0" baseline="0" noProof="0" dirty="0">
                <a:ln>
                  <a:noFill/>
                </a:ln>
                <a:solidFill>
                  <a:prstClr val="black"/>
                </a:solidFill>
                <a:effectLst/>
                <a:uLnTx/>
                <a:uFillTx/>
                <a:latin typeface="方正大黑简体"/>
                <a:cs typeface="+mn-cs"/>
              </a:rPr>
              <a:t>ECMP</a:t>
            </a:r>
            <a:r>
              <a:rPr kumimoji="0" lang="zh-CN" altLang="en-US" b="0" i="0" u="none" strike="noStrike" kern="1200" cap="none" spc="0" normalizeH="0" baseline="0" noProof="0" dirty="0">
                <a:ln>
                  <a:noFill/>
                </a:ln>
                <a:solidFill>
                  <a:prstClr val="black"/>
                </a:solidFill>
                <a:effectLst/>
                <a:uLnTx/>
                <a:uFillTx/>
                <a:latin typeface="方正大黑简体"/>
                <a:cs typeface="+mn-cs"/>
              </a:rPr>
              <a:t>能分别降低</a:t>
            </a:r>
            <a:r>
              <a:rPr kumimoji="0" lang="en-US" altLang="zh-CN" b="1" i="0" u="none" strike="noStrike" kern="1200" cap="none" spc="0" normalizeH="0" baseline="0" noProof="0" dirty="0">
                <a:ln>
                  <a:noFill/>
                </a:ln>
                <a:solidFill>
                  <a:prstClr val="black"/>
                </a:solidFill>
                <a:effectLst/>
                <a:uLnTx/>
                <a:uFillTx/>
                <a:latin typeface="方正大黑简体"/>
                <a:cs typeface="+mn-cs"/>
              </a:rPr>
              <a:t>2.5%,14.0%</a:t>
            </a:r>
            <a:r>
              <a:rPr kumimoji="0" lang="zh-CN" altLang="en-US" b="1" i="0" u="none" strike="noStrike" kern="1200" cap="none" spc="0" normalizeH="0" baseline="0" noProof="0" dirty="0">
                <a:ln>
                  <a:noFill/>
                </a:ln>
                <a:solidFill>
                  <a:prstClr val="black"/>
                </a:solidFill>
                <a:effectLst/>
                <a:uLnTx/>
                <a:uFillTx/>
                <a:latin typeface="方正大黑简体"/>
                <a:cs typeface="+mn-cs"/>
              </a:rPr>
              <a:t>和</a:t>
            </a:r>
            <a:r>
              <a:rPr kumimoji="0" lang="en-US" altLang="zh-CN" b="1" i="0" u="none" strike="noStrike" kern="1200" cap="none" spc="0" normalizeH="0" baseline="0" noProof="0" dirty="0">
                <a:ln>
                  <a:noFill/>
                </a:ln>
                <a:solidFill>
                  <a:prstClr val="black"/>
                </a:solidFill>
                <a:effectLst/>
                <a:uLnTx/>
                <a:uFillTx/>
                <a:latin typeface="方正大黑简体"/>
                <a:cs typeface="+mn-cs"/>
              </a:rPr>
              <a:t>15.8%</a:t>
            </a:r>
            <a:r>
              <a:rPr kumimoji="0" lang="zh-CN" altLang="en-US" b="0" i="0" u="none" strike="noStrike" kern="1200" cap="none" spc="0" normalizeH="0" baseline="0" noProof="0" dirty="0">
                <a:ln>
                  <a:noFill/>
                </a:ln>
                <a:solidFill>
                  <a:prstClr val="black"/>
                </a:solidFill>
                <a:effectLst/>
                <a:uLnTx/>
                <a:uFillTx/>
                <a:latin typeface="方正大黑简体"/>
                <a:cs typeface="+mn-cs"/>
              </a:rPr>
              <a:t>的总平均最大链路利用率。</a:t>
            </a:r>
          </a:p>
        </p:txBody>
      </p:sp>
      <p:pic>
        <p:nvPicPr>
          <p:cNvPr id="6" name="图片 5">
            <a:extLst>
              <a:ext uri="{FF2B5EF4-FFF2-40B4-BE49-F238E27FC236}">
                <a16:creationId xmlns:a16="http://schemas.microsoft.com/office/drawing/2014/main" id="{8EFEA621-A93E-439A-8BFD-E7F403FA41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742" y="2222349"/>
            <a:ext cx="4427984" cy="1477729"/>
          </a:xfrm>
          <a:prstGeom prst="rect">
            <a:avLst/>
          </a:prstGeom>
        </p:spPr>
      </p:pic>
      <p:pic>
        <p:nvPicPr>
          <p:cNvPr id="14" name="图片 13">
            <a:extLst>
              <a:ext uri="{FF2B5EF4-FFF2-40B4-BE49-F238E27FC236}">
                <a16:creationId xmlns:a16="http://schemas.microsoft.com/office/drawing/2014/main" id="{546401EC-A252-480D-9EB3-FEB629376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4575" y="2207066"/>
            <a:ext cx="4342853" cy="1458708"/>
          </a:xfrm>
          <a:prstGeom prst="rect">
            <a:avLst/>
          </a:prstGeom>
          <a:ln>
            <a:noFill/>
          </a:ln>
        </p:spPr>
        <p:style>
          <a:lnRef idx="1">
            <a:schemeClr val="accent2"/>
          </a:lnRef>
          <a:fillRef idx="2">
            <a:schemeClr val="accent2"/>
          </a:fillRef>
          <a:effectRef idx="1">
            <a:schemeClr val="accent2"/>
          </a:effectRef>
          <a:fontRef idx="minor">
            <a:schemeClr val="dk1"/>
          </a:fontRef>
        </p:style>
      </p:pic>
      <p:pic>
        <p:nvPicPr>
          <p:cNvPr id="17" name="图片 16">
            <a:extLst>
              <a:ext uri="{FF2B5EF4-FFF2-40B4-BE49-F238E27FC236}">
                <a16:creationId xmlns:a16="http://schemas.microsoft.com/office/drawing/2014/main" id="{90320B2B-3CA4-4650-BB55-C6D5709990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937" y="3711207"/>
            <a:ext cx="4373594" cy="1452732"/>
          </a:xfrm>
          <a:prstGeom prst="rect">
            <a:avLst/>
          </a:prstGeom>
        </p:spPr>
      </p:pic>
      <p:pic>
        <p:nvPicPr>
          <p:cNvPr id="19" name="图片 18">
            <a:extLst>
              <a:ext uri="{FF2B5EF4-FFF2-40B4-BE49-F238E27FC236}">
                <a16:creationId xmlns:a16="http://schemas.microsoft.com/office/drawing/2014/main" id="{A93A7A81-BA22-45B4-B120-035BE5DC35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0839" y="4043586"/>
            <a:ext cx="4572000" cy="977683"/>
          </a:xfrm>
          <a:prstGeom prst="rect">
            <a:avLst/>
          </a:prstGeom>
        </p:spPr>
      </p:pic>
      <p:sp>
        <p:nvSpPr>
          <p:cNvPr id="12" name="文本框 11">
            <a:extLst>
              <a:ext uri="{FF2B5EF4-FFF2-40B4-BE49-F238E27FC236}">
                <a16:creationId xmlns:a16="http://schemas.microsoft.com/office/drawing/2014/main" id="{C8C521D5-DE77-4192-A5F1-2226553F3B6C}"/>
              </a:ext>
            </a:extLst>
          </p:cNvPr>
          <p:cNvSpPr txBox="1"/>
          <p:nvPr/>
        </p:nvSpPr>
        <p:spPr>
          <a:xfrm>
            <a:off x="1345859" y="3357308"/>
            <a:ext cx="2519673" cy="276999"/>
          </a:xfrm>
          <a:prstGeom prst="rect">
            <a:avLst/>
          </a:prstGeom>
          <a:effectLst>
            <a:glow rad="139700">
              <a:schemeClr val="accent2">
                <a:satMod val="175000"/>
                <a:alpha val="40000"/>
              </a:schemeClr>
            </a:glow>
            <a:softEdge rad="635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方正大黑简体"/>
                <a:cs typeface="+mn-cs"/>
              </a:rPr>
              <a:t>图一：最大链路利用率随步数变化</a:t>
            </a:r>
          </a:p>
        </p:txBody>
      </p:sp>
      <p:sp>
        <p:nvSpPr>
          <p:cNvPr id="13" name="文本框 12">
            <a:extLst>
              <a:ext uri="{FF2B5EF4-FFF2-40B4-BE49-F238E27FC236}">
                <a16:creationId xmlns:a16="http://schemas.microsoft.com/office/drawing/2014/main" id="{975D980F-8475-41AF-A097-141A828C9BDC}"/>
              </a:ext>
            </a:extLst>
          </p:cNvPr>
          <p:cNvSpPr txBox="1"/>
          <p:nvPr/>
        </p:nvSpPr>
        <p:spPr>
          <a:xfrm>
            <a:off x="5661507" y="3969530"/>
            <a:ext cx="2856593" cy="276999"/>
          </a:xfrm>
          <a:prstGeom prst="rect">
            <a:avLst/>
          </a:prstGeom>
          <a:effectLst>
            <a:glow rad="139700">
              <a:schemeClr val="accent2">
                <a:satMod val="175000"/>
                <a:alpha val="40000"/>
              </a:schemeClr>
            </a:glow>
            <a:softEdge rad="635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方正大黑简体"/>
                <a:cs typeface="+mn-cs"/>
              </a:rPr>
              <a:t>表一：不同算法最大链路利用率对比</a:t>
            </a:r>
          </a:p>
        </p:txBody>
      </p:sp>
      <p:sp>
        <p:nvSpPr>
          <p:cNvPr id="15" name="文本框 14">
            <a:extLst>
              <a:ext uri="{FF2B5EF4-FFF2-40B4-BE49-F238E27FC236}">
                <a16:creationId xmlns:a16="http://schemas.microsoft.com/office/drawing/2014/main" id="{4F06B67A-ED7A-417D-B6EA-6528B96D7FAB}"/>
              </a:ext>
            </a:extLst>
          </p:cNvPr>
          <p:cNvSpPr txBox="1"/>
          <p:nvPr/>
        </p:nvSpPr>
        <p:spPr>
          <a:xfrm>
            <a:off x="1650682" y="4873185"/>
            <a:ext cx="1910028" cy="276999"/>
          </a:xfrm>
          <a:prstGeom prst="rect">
            <a:avLst/>
          </a:prstGeom>
          <a:effectLst>
            <a:glow rad="139700">
              <a:schemeClr val="accent2">
                <a:satMod val="175000"/>
                <a:alpha val="40000"/>
              </a:schemeClr>
            </a:glow>
            <a:softEdge rad="635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方正大黑简体"/>
                <a:cs typeface="+mn-cs"/>
              </a:rPr>
              <a:t>图三：丢包率随步数变化</a:t>
            </a:r>
          </a:p>
        </p:txBody>
      </p:sp>
      <p:sp>
        <p:nvSpPr>
          <p:cNvPr id="16" name="文本框 15">
            <a:extLst>
              <a:ext uri="{FF2B5EF4-FFF2-40B4-BE49-F238E27FC236}">
                <a16:creationId xmlns:a16="http://schemas.microsoft.com/office/drawing/2014/main" id="{A926737B-8803-4615-B48E-6332A2BBF486}"/>
              </a:ext>
            </a:extLst>
          </p:cNvPr>
          <p:cNvSpPr txBox="1"/>
          <p:nvPr/>
        </p:nvSpPr>
        <p:spPr>
          <a:xfrm>
            <a:off x="6077450" y="3572707"/>
            <a:ext cx="1742148" cy="276999"/>
          </a:xfrm>
          <a:prstGeom prst="rect">
            <a:avLst/>
          </a:prstGeom>
          <a:effectLst>
            <a:glow rad="139700">
              <a:schemeClr val="accent2">
                <a:satMod val="175000"/>
                <a:alpha val="40000"/>
              </a:schemeClr>
            </a:glow>
            <a:softEdge rad="635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方正大黑简体"/>
                <a:cs typeface="+mn-cs"/>
              </a:rPr>
              <a:t>图二：延迟随步数变化</a:t>
            </a:r>
          </a:p>
        </p:txBody>
      </p:sp>
    </p:spTree>
    <p:extLst>
      <p:ext uri="{BB962C8B-B14F-4D97-AF65-F5344CB8AC3E}">
        <p14:creationId xmlns:p14="http://schemas.microsoft.com/office/powerpoint/2010/main" val="117281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17</a:t>
            </a:fld>
            <a:endParaRPr lang="zh-CN" altLang="en-US"/>
          </a:p>
        </p:txBody>
      </p:sp>
      <p:sp>
        <p:nvSpPr>
          <p:cNvPr id="4" name="标题 3"/>
          <p:cNvSpPr>
            <a:spLocks noGrp="1"/>
          </p:cNvSpPr>
          <p:nvPr>
            <p:ph type="title"/>
          </p:nvPr>
        </p:nvSpPr>
        <p:spPr/>
        <p:txBody>
          <a:bodyPr/>
          <a:lstStyle/>
          <a:p>
            <a:r>
              <a:rPr lang="zh-CN" altLang="en-US" sz="2400" dirty="0"/>
              <a:t>主要工作及创新</a:t>
            </a:r>
            <a:r>
              <a:rPr lang="en-US" altLang="zh-CN" sz="2400" dirty="0"/>
              <a:t>-3</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FF0000"/>
                </a:solidFill>
                <a:latin typeface="微软雅黑" pitchFamily="34" charset="-122"/>
                <a:ea typeface="微软雅黑" pitchFamily="34" charset="-122"/>
              </a:rPr>
              <a:t>工作三</a:t>
            </a:r>
            <a:r>
              <a:rPr lang="zh-CN" altLang="en-US" sz="2400" b="1" dirty="0">
                <a:solidFill>
                  <a:srgbClr val="0D0957"/>
                </a:solidFill>
                <a:latin typeface="微软雅黑" pitchFamily="34" charset="-122"/>
                <a:ea typeface="微软雅黑" pitchFamily="34" charset="-122"/>
              </a:rPr>
              <a:t>：基于机器学习的虚拟化网络的故障检测研究</a:t>
            </a:r>
          </a:p>
        </p:txBody>
      </p:sp>
      <p:sp>
        <p:nvSpPr>
          <p:cNvPr id="7" name="Rectangle 4">
            <a:extLst>
              <a:ext uri="{FF2B5EF4-FFF2-40B4-BE49-F238E27FC236}">
                <a16:creationId xmlns:a16="http://schemas.microsoft.com/office/drawing/2014/main" id="{53BEEA80-B6DD-4148-BE76-441017153E9C}"/>
              </a:ext>
            </a:extLst>
          </p:cNvPr>
          <p:cNvSpPr txBox="1">
            <a:spLocks noChangeArrowheads="1"/>
          </p:cNvSpPr>
          <p:nvPr/>
        </p:nvSpPr>
        <p:spPr bwMode="auto">
          <a:xfrm>
            <a:off x="357368" y="1766020"/>
            <a:ext cx="7984944" cy="646319"/>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0"/>
              </a:spcAft>
            </a:pPr>
            <a:r>
              <a:rPr lang="en-US" altLang="zh-CN" dirty="0"/>
              <a:t>SDN</a:t>
            </a:r>
            <a:r>
              <a:rPr lang="zh-CN" altLang="en-US" dirty="0"/>
              <a:t>通过将控制平面和数据平面解耦和为未来网络管理带来了许多优势。然而 ，这种解耦的架构设计也导致其更容易受到</a:t>
            </a:r>
            <a:r>
              <a:rPr lang="en-US" altLang="zh-CN" dirty="0"/>
              <a:t>dos</a:t>
            </a:r>
            <a:r>
              <a:rPr lang="zh-CN" altLang="en-US" dirty="0"/>
              <a:t>攻击的影响</a:t>
            </a:r>
            <a:endParaRPr lang="en-US" altLang="zh-CN" dirty="0"/>
          </a:p>
        </p:txBody>
      </p:sp>
      <p:sp>
        <p:nvSpPr>
          <p:cNvPr id="8" name="Rectangle 4">
            <a:extLst>
              <a:ext uri="{FF2B5EF4-FFF2-40B4-BE49-F238E27FC236}">
                <a16:creationId xmlns:a16="http://schemas.microsoft.com/office/drawing/2014/main" id="{CC260062-CCCF-4674-892E-2B572C778A7F}"/>
              </a:ext>
            </a:extLst>
          </p:cNvPr>
          <p:cNvSpPr txBox="1">
            <a:spLocks noChangeArrowheads="1"/>
          </p:cNvSpPr>
          <p:nvPr/>
        </p:nvSpPr>
        <p:spPr bwMode="auto">
          <a:xfrm>
            <a:off x="357368" y="2669739"/>
            <a:ext cx="7984944" cy="923318"/>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0"/>
              </a:spcAft>
            </a:pPr>
            <a:r>
              <a:rPr lang="zh-CN" altLang="en-US" dirty="0"/>
              <a:t>在</a:t>
            </a:r>
            <a:r>
              <a:rPr lang="en-US" altLang="zh-CN" dirty="0"/>
              <a:t>SDN</a:t>
            </a:r>
            <a:r>
              <a:rPr lang="zh-CN" altLang="en-US" dirty="0"/>
              <a:t>网络中，数据节点（交换机等）在遇到无法处理的</a:t>
            </a:r>
            <a:r>
              <a:rPr lang="en-US" altLang="zh-CN" dirty="0"/>
              <a:t>dos</a:t>
            </a:r>
            <a:r>
              <a:rPr lang="zh-CN" altLang="en-US" dirty="0"/>
              <a:t>攻击流量时，会向控制器发送处理请求，当大量</a:t>
            </a:r>
            <a:r>
              <a:rPr lang="en-US" altLang="zh-CN" dirty="0"/>
              <a:t>dos</a:t>
            </a:r>
            <a:r>
              <a:rPr lang="zh-CN" altLang="en-US" dirty="0"/>
              <a:t>流量攻击数据平面时，就会有大量的请求占用数据平面与控制器之间的信道，进而影响网络整体性能</a:t>
            </a:r>
          </a:p>
        </p:txBody>
      </p:sp>
      <p:sp>
        <p:nvSpPr>
          <p:cNvPr id="9" name="Rectangle 4">
            <a:extLst>
              <a:ext uri="{FF2B5EF4-FFF2-40B4-BE49-F238E27FC236}">
                <a16:creationId xmlns:a16="http://schemas.microsoft.com/office/drawing/2014/main" id="{01E5FCA9-7B97-42FF-85D3-33971761AAD2}"/>
              </a:ext>
            </a:extLst>
          </p:cNvPr>
          <p:cNvSpPr txBox="1">
            <a:spLocks noChangeArrowheads="1"/>
          </p:cNvSpPr>
          <p:nvPr/>
        </p:nvSpPr>
        <p:spPr bwMode="auto">
          <a:xfrm>
            <a:off x="357368" y="3952668"/>
            <a:ext cx="7984944" cy="646319"/>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0"/>
              </a:spcAft>
            </a:pPr>
            <a:r>
              <a:rPr lang="zh-CN" altLang="en-US" dirty="0"/>
              <a:t>目前对于攻击流量的分流都采用均分的方式，没有考虑整体网络性能；</a:t>
            </a:r>
          </a:p>
          <a:p>
            <a:pPr>
              <a:lnSpc>
                <a:spcPct val="100000"/>
              </a:lnSpc>
              <a:spcBef>
                <a:spcPts val="0"/>
              </a:spcBef>
              <a:spcAft>
                <a:spcPts val="0"/>
              </a:spcAft>
            </a:pPr>
            <a:r>
              <a:rPr lang="zh-CN" altLang="en-US" dirty="0"/>
              <a:t>现有</a:t>
            </a:r>
            <a:r>
              <a:rPr lang="en-US" altLang="zh-CN" dirty="0"/>
              <a:t>DOS</a:t>
            </a:r>
            <a:r>
              <a:rPr lang="zh-CN" altLang="en-US" dirty="0"/>
              <a:t>防控方案缺乏持续自我学习提升的能力，准确率也较低；</a:t>
            </a:r>
          </a:p>
        </p:txBody>
      </p:sp>
      <p:pic>
        <p:nvPicPr>
          <p:cNvPr id="11" name="图片 10">
            <a:extLst>
              <a:ext uri="{FF2B5EF4-FFF2-40B4-BE49-F238E27FC236}">
                <a16:creationId xmlns:a16="http://schemas.microsoft.com/office/drawing/2014/main" id="{2BD397A6-09D8-4BCE-A299-C6146EA14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4725144"/>
            <a:ext cx="2333716" cy="1766558"/>
          </a:xfrm>
          <a:prstGeom prst="rect">
            <a:avLst/>
          </a:prstGeom>
        </p:spPr>
      </p:pic>
      <p:sp>
        <p:nvSpPr>
          <p:cNvPr id="10" name="Rectangle 4">
            <a:extLst>
              <a:ext uri="{FF2B5EF4-FFF2-40B4-BE49-F238E27FC236}">
                <a16:creationId xmlns:a16="http://schemas.microsoft.com/office/drawing/2014/main" id="{5E3C57FE-436C-B74E-8ED9-46C88310A83A}"/>
              </a:ext>
            </a:extLst>
          </p:cNvPr>
          <p:cNvSpPr txBox="1">
            <a:spLocks noChangeArrowheads="1"/>
          </p:cNvSpPr>
          <p:nvPr/>
        </p:nvSpPr>
        <p:spPr bwMode="auto">
          <a:xfrm>
            <a:off x="376057" y="4758906"/>
            <a:ext cx="4844015" cy="1754314"/>
          </a:xfrm>
          <a:prstGeom prst="rect">
            <a:avLst/>
          </a:prstGeom>
          <a:solidFill>
            <a:schemeClr val="tx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lvl="0">
              <a:lnSpc>
                <a:spcPct val="100000"/>
              </a:lnSpc>
              <a:spcBef>
                <a:spcPts val="0"/>
              </a:spcBef>
              <a:spcAft>
                <a:spcPts val="0"/>
              </a:spcAft>
              <a:defRPr/>
            </a:pP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针对现有</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SDN</a:t>
            </a:r>
            <a:r>
              <a:rPr lang="zh-CN" altLang="en-US" dirty="0"/>
              <a:t>网络</a:t>
            </a:r>
            <a:r>
              <a:rPr lang="en-US" altLang="zh-CN" dirty="0"/>
              <a:t>Dos</a:t>
            </a:r>
            <a:r>
              <a:rPr lang="zh-CN" altLang="en-US" dirty="0"/>
              <a:t>检测方案存在扩展性差、准确率低、分流操作未考虑对正常流量的影响等</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问题，</a:t>
            </a: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提出</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基于</a:t>
            </a:r>
            <a:r>
              <a:rPr lang="en-US" altLang="zh-CN" dirty="0"/>
              <a:t>Encoder-Decoder</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和</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DRL</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的虚拟化网络</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Dos</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检测方案，</a:t>
            </a:r>
            <a:r>
              <a:rPr kumimoji="0" lang="zh-CN" altLang="en-US" sz="1800" b="1"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rPr>
              <a:t>解决</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了</a:t>
            </a:r>
            <a:r>
              <a:rPr lang="zh-CN" altLang="en-US" dirty="0"/>
              <a:t>传统算法在扩展性、准确率、流量分流效率等方面问题</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299474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18</a:t>
            </a:fld>
            <a:endParaRPr lang="zh-CN" altLang="en-US"/>
          </a:p>
        </p:txBody>
      </p:sp>
      <p:sp>
        <p:nvSpPr>
          <p:cNvPr id="4" name="标题 3"/>
          <p:cNvSpPr>
            <a:spLocks noGrp="1"/>
          </p:cNvSpPr>
          <p:nvPr>
            <p:ph type="title"/>
          </p:nvPr>
        </p:nvSpPr>
        <p:spPr/>
        <p:txBody>
          <a:bodyPr/>
          <a:lstStyle/>
          <a:p>
            <a:r>
              <a:rPr lang="zh-CN" altLang="en-US" sz="2400" dirty="0"/>
              <a:t>主要工作及创新</a:t>
            </a:r>
            <a:r>
              <a:rPr lang="en-US" altLang="zh-CN" sz="2400" dirty="0"/>
              <a:t>-3</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FF0000"/>
                </a:solidFill>
                <a:latin typeface="微软雅黑" pitchFamily="34" charset="-122"/>
                <a:ea typeface="微软雅黑" pitchFamily="34" charset="-122"/>
              </a:rPr>
              <a:t>框架结构</a:t>
            </a:r>
            <a:r>
              <a:rPr lang="zh-CN" altLang="en-US" sz="2400" b="1" dirty="0">
                <a:solidFill>
                  <a:srgbClr val="0D0957"/>
                </a:solidFill>
                <a:latin typeface="微软雅黑" pitchFamily="34" charset="-122"/>
                <a:ea typeface="微软雅黑" pitchFamily="34" charset="-122"/>
              </a:rPr>
              <a:t>：基于</a:t>
            </a:r>
            <a:r>
              <a:rPr lang="en-US" altLang="zh-CN" sz="2400" b="1" dirty="0">
                <a:solidFill>
                  <a:srgbClr val="0D0957"/>
                </a:solidFill>
                <a:latin typeface="微软雅黑" pitchFamily="34" charset="-122"/>
                <a:ea typeface="微软雅黑" pitchFamily="34" charset="-122"/>
              </a:rPr>
              <a:t>DRL</a:t>
            </a:r>
            <a:r>
              <a:rPr lang="zh-CN" altLang="en-US" sz="2400" b="1" dirty="0">
                <a:solidFill>
                  <a:srgbClr val="0D0957"/>
                </a:solidFill>
                <a:latin typeface="微软雅黑" pitchFamily="34" charset="-122"/>
                <a:ea typeface="微软雅黑" pitchFamily="34" charset="-122"/>
              </a:rPr>
              <a:t>的</a:t>
            </a:r>
            <a:r>
              <a:rPr lang="en-US" altLang="zh-CN" sz="2400" b="1" dirty="0">
                <a:solidFill>
                  <a:srgbClr val="0D0957"/>
                </a:solidFill>
                <a:latin typeface="微软雅黑" pitchFamily="34" charset="-122"/>
                <a:ea typeface="微软雅黑" pitchFamily="34" charset="-122"/>
              </a:rPr>
              <a:t>SDN</a:t>
            </a:r>
            <a:r>
              <a:rPr lang="zh-CN" altLang="en-US" sz="2400" b="1" dirty="0">
                <a:solidFill>
                  <a:srgbClr val="0D0957"/>
                </a:solidFill>
                <a:latin typeface="微软雅黑" pitchFamily="34" charset="-122"/>
                <a:ea typeface="微软雅黑" pitchFamily="34" charset="-122"/>
              </a:rPr>
              <a:t>网络</a:t>
            </a:r>
            <a:r>
              <a:rPr lang="en-US" altLang="zh-CN" sz="2400" b="1" dirty="0">
                <a:solidFill>
                  <a:srgbClr val="0D0957"/>
                </a:solidFill>
                <a:latin typeface="微软雅黑" pitchFamily="34" charset="-122"/>
                <a:ea typeface="微软雅黑" pitchFamily="34" charset="-122"/>
              </a:rPr>
              <a:t>Dos</a:t>
            </a:r>
            <a:r>
              <a:rPr lang="zh-CN" altLang="en-US" sz="2400" b="1" dirty="0">
                <a:solidFill>
                  <a:srgbClr val="0D0957"/>
                </a:solidFill>
                <a:latin typeface="微软雅黑" pitchFamily="34" charset="-122"/>
                <a:ea typeface="微软雅黑" pitchFamily="34" charset="-122"/>
              </a:rPr>
              <a:t>攻击检测技术</a:t>
            </a:r>
          </a:p>
        </p:txBody>
      </p:sp>
      <p:pic>
        <p:nvPicPr>
          <p:cNvPr id="7" name="图片 6">
            <a:extLst>
              <a:ext uri="{FF2B5EF4-FFF2-40B4-BE49-F238E27FC236}">
                <a16:creationId xmlns:a16="http://schemas.microsoft.com/office/drawing/2014/main" id="{53B1C838-0724-4D1C-99BD-C1D1D0D18F1A}"/>
              </a:ext>
            </a:extLst>
          </p:cNvPr>
          <p:cNvPicPr>
            <a:picLocks noChangeAspect="1"/>
          </p:cNvPicPr>
          <p:nvPr/>
        </p:nvPicPr>
        <p:blipFill>
          <a:blip r:embed="rId3"/>
          <a:stretch>
            <a:fillRect/>
          </a:stretch>
        </p:blipFill>
        <p:spPr>
          <a:xfrm>
            <a:off x="3563888" y="2348879"/>
            <a:ext cx="5183233" cy="3778947"/>
          </a:xfrm>
          <a:prstGeom prst="rect">
            <a:avLst/>
          </a:prstGeom>
        </p:spPr>
      </p:pic>
      <p:sp>
        <p:nvSpPr>
          <p:cNvPr id="10" name="Rectangle 4">
            <a:extLst>
              <a:ext uri="{FF2B5EF4-FFF2-40B4-BE49-F238E27FC236}">
                <a16:creationId xmlns:a16="http://schemas.microsoft.com/office/drawing/2014/main" id="{7B25F6BE-4E2E-DE49-900B-4EDAC8612EC0}"/>
              </a:ext>
            </a:extLst>
          </p:cNvPr>
          <p:cNvSpPr txBox="1">
            <a:spLocks noChangeArrowheads="1"/>
          </p:cNvSpPr>
          <p:nvPr/>
        </p:nvSpPr>
        <p:spPr bwMode="auto">
          <a:xfrm>
            <a:off x="236860" y="4951083"/>
            <a:ext cx="2990497" cy="1477315"/>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lang="zh-CN" altLang="en-US" dirty="0"/>
              <a:t>分流模块对节点进行分类，以检测模块的检测结果和抽取模块的特征为输入，启用多智能体对</a:t>
            </a:r>
            <a:r>
              <a:rPr lang="en-US" altLang="zh-CN" dirty="0"/>
              <a:t>Dos</a:t>
            </a:r>
            <a:r>
              <a:rPr lang="zh-CN" altLang="en-US" dirty="0"/>
              <a:t>攻击流量进行分流</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
        <p:nvSpPr>
          <p:cNvPr id="11" name="Rectangle 4">
            <a:extLst>
              <a:ext uri="{FF2B5EF4-FFF2-40B4-BE49-F238E27FC236}">
                <a16:creationId xmlns:a16="http://schemas.microsoft.com/office/drawing/2014/main" id="{15E5E88C-EFCF-4640-B56A-CBB251896E97}"/>
              </a:ext>
            </a:extLst>
          </p:cNvPr>
          <p:cNvSpPr txBox="1">
            <a:spLocks noChangeArrowheads="1"/>
          </p:cNvSpPr>
          <p:nvPr/>
        </p:nvSpPr>
        <p:spPr bwMode="auto">
          <a:xfrm>
            <a:off x="244394" y="3265242"/>
            <a:ext cx="2990497" cy="1477315"/>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检测模块使用</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Encoder-Decoder</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架构，以抽取模块抽取的特征为输入，判断网络中是否存在恶意</a:t>
            </a:r>
            <a:r>
              <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Dos</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攻击流量。</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
        <p:nvSpPr>
          <p:cNvPr id="12" name="Rectangle 4">
            <a:extLst>
              <a:ext uri="{FF2B5EF4-FFF2-40B4-BE49-F238E27FC236}">
                <a16:creationId xmlns:a16="http://schemas.microsoft.com/office/drawing/2014/main" id="{0B56F54B-DF4C-9646-9633-F9C4BF842AFF}"/>
              </a:ext>
            </a:extLst>
          </p:cNvPr>
          <p:cNvSpPr txBox="1">
            <a:spLocks noChangeArrowheads="1"/>
          </p:cNvSpPr>
          <p:nvPr/>
        </p:nvSpPr>
        <p:spPr bwMode="auto">
          <a:xfrm>
            <a:off x="244395" y="2383466"/>
            <a:ext cx="2990497" cy="646319"/>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lang="zh-CN" altLang="en-US" dirty="0"/>
              <a:t>抽取模块负责提取原始拓扑图的节点和链路特征</a:t>
            </a:r>
            <a:r>
              <a:rPr kumimoji="0" lang="zh-CN" altLang="en-US"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rPr>
              <a:t>。</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
        <p:nvSpPr>
          <p:cNvPr id="13" name="Rectangle 4">
            <a:extLst>
              <a:ext uri="{FF2B5EF4-FFF2-40B4-BE49-F238E27FC236}">
                <a16:creationId xmlns:a16="http://schemas.microsoft.com/office/drawing/2014/main" id="{470C9F9D-6018-9E41-95F6-1680CFE77F6B}"/>
              </a:ext>
            </a:extLst>
          </p:cNvPr>
          <p:cNvSpPr txBox="1">
            <a:spLocks noChangeArrowheads="1"/>
          </p:cNvSpPr>
          <p:nvPr/>
        </p:nvSpPr>
        <p:spPr bwMode="auto">
          <a:xfrm>
            <a:off x="650211" y="1778689"/>
            <a:ext cx="1710267" cy="369320"/>
          </a:xfrm>
          <a:prstGeom prst="rect">
            <a:avLst/>
          </a:prstGeom>
          <a:solidFill>
            <a:schemeClr val="tx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08000" marR="0" lvl="0" indent="0" algn="l" defTabSz="914400" rtl="0" eaLnBrk="0" fontAlgn="base" latinLnBrk="0" hangingPunct="0">
              <a:lnSpc>
                <a:spcPct val="100000"/>
              </a:lnSpc>
              <a:spcBef>
                <a:spcPts val="0"/>
              </a:spcBef>
              <a:spcAft>
                <a:spcPts val="0"/>
              </a:spcAft>
              <a:buClr>
                <a:srgbClr val="FF0000"/>
              </a:buClr>
              <a:buSzPct val="90000"/>
              <a:buFont typeface="Wingdings" pitchFamily="2" charset="2"/>
              <a:buNone/>
              <a:tabLst/>
              <a:defRPr/>
            </a:pPr>
            <a:r>
              <a:rPr lang="en-US" altLang="zh-CN" dirty="0"/>
              <a:t>3</a:t>
            </a:r>
            <a:r>
              <a:rPr lang="zh-CN" altLang="en-US" dirty="0"/>
              <a:t>个子模块</a:t>
            </a:r>
            <a:endParaRPr kumimoji="0" lang="en-US" altLang="zh-CN" sz="1800" b="1" i="0" u="none" strike="noStrike" kern="1200" cap="none" spc="0" normalizeH="0" baseline="0" noProof="0" dirty="0">
              <a:ln>
                <a:noFill/>
              </a:ln>
              <a:solidFill>
                <a:srgbClr val="0D0957"/>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3132612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19</a:t>
            </a:fld>
            <a:endParaRPr lang="zh-CN" altLang="en-US"/>
          </a:p>
        </p:txBody>
      </p:sp>
      <p:sp>
        <p:nvSpPr>
          <p:cNvPr id="4" name="标题 3"/>
          <p:cNvSpPr>
            <a:spLocks noGrp="1"/>
          </p:cNvSpPr>
          <p:nvPr>
            <p:ph type="title"/>
          </p:nvPr>
        </p:nvSpPr>
        <p:spPr/>
        <p:txBody>
          <a:bodyPr/>
          <a:lstStyle/>
          <a:p>
            <a:r>
              <a:rPr lang="zh-CN" altLang="en-US" sz="2400" dirty="0"/>
              <a:t>主要工作及创新</a:t>
            </a:r>
            <a:r>
              <a:rPr lang="en-US" altLang="zh-CN" sz="2400" dirty="0"/>
              <a:t>-3</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FF0000"/>
                </a:solidFill>
                <a:latin typeface="微软雅黑" pitchFamily="34" charset="-122"/>
                <a:ea typeface="微软雅黑" pitchFamily="34" charset="-122"/>
              </a:rPr>
              <a:t>算法创新</a:t>
            </a:r>
            <a:r>
              <a:rPr lang="zh-CN" altLang="en-US" sz="2400" b="1" dirty="0">
                <a:solidFill>
                  <a:srgbClr val="0D0957"/>
                </a:solidFill>
                <a:latin typeface="微软雅黑" pitchFamily="34" charset="-122"/>
                <a:ea typeface="微软雅黑" pitchFamily="34" charset="-122"/>
              </a:rPr>
              <a:t>：基于</a:t>
            </a:r>
            <a:r>
              <a:rPr lang="en-US" altLang="zh-CN" sz="2400" b="1" dirty="0">
                <a:solidFill>
                  <a:srgbClr val="0D0957"/>
                </a:solidFill>
                <a:latin typeface="微软雅黑" pitchFamily="34" charset="-122"/>
                <a:ea typeface="微软雅黑" pitchFamily="34" charset="-122"/>
              </a:rPr>
              <a:t>DRL</a:t>
            </a:r>
            <a:r>
              <a:rPr lang="zh-CN" altLang="en-US" sz="2400" b="1" dirty="0">
                <a:solidFill>
                  <a:srgbClr val="0D0957"/>
                </a:solidFill>
                <a:latin typeface="微软雅黑" pitchFamily="34" charset="-122"/>
                <a:ea typeface="微软雅黑" pitchFamily="34" charset="-122"/>
              </a:rPr>
              <a:t>的</a:t>
            </a:r>
            <a:r>
              <a:rPr lang="en-US" altLang="zh-CN" sz="2400" b="1" dirty="0">
                <a:solidFill>
                  <a:srgbClr val="0D0957"/>
                </a:solidFill>
                <a:latin typeface="微软雅黑" pitchFamily="34" charset="-122"/>
                <a:ea typeface="微软雅黑" pitchFamily="34" charset="-122"/>
              </a:rPr>
              <a:t>SDN</a:t>
            </a:r>
            <a:r>
              <a:rPr lang="zh-CN" altLang="en-US" sz="2400" b="1" dirty="0">
                <a:solidFill>
                  <a:srgbClr val="0D0957"/>
                </a:solidFill>
                <a:latin typeface="微软雅黑" pitchFamily="34" charset="-122"/>
                <a:ea typeface="微软雅黑" pitchFamily="34" charset="-122"/>
              </a:rPr>
              <a:t>网络</a:t>
            </a:r>
            <a:r>
              <a:rPr lang="en-US" altLang="zh-CN" sz="2400" b="1" dirty="0">
                <a:solidFill>
                  <a:srgbClr val="0D0957"/>
                </a:solidFill>
                <a:latin typeface="微软雅黑" pitchFamily="34" charset="-122"/>
                <a:ea typeface="微软雅黑" pitchFamily="34" charset="-122"/>
              </a:rPr>
              <a:t>Dos</a:t>
            </a:r>
            <a:r>
              <a:rPr lang="zh-CN" altLang="en-US" sz="2400" b="1" dirty="0">
                <a:solidFill>
                  <a:srgbClr val="0D0957"/>
                </a:solidFill>
                <a:latin typeface="微软雅黑" pitchFamily="34" charset="-122"/>
                <a:ea typeface="微软雅黑" pitchFamily="34" charset="-122"/>
              </a:rPr>
              <a:t>攻击检测技术</a:t>
            </a:r>
          </a:p>
        </p:txBody>
      </p:sp>
      <p:sp>
        <p:nvSpPr>
          <p:cNvPr id="62" name="Rectangle 4">
            <a:extLst>
              <a:ext uri="{FF2B5EF4-FFF2-40B4-BE49-F238E27FC236}">
                <a16:creationId xmlns:a16="http://schemas.microsoft.com/office/drawing/2014/main" id="{1D115BD9-2D32-432B-9485-9409A81EE157}"/>
              </a:ext>
            </a:extLst>
          </p:cNvPr>
          <p:cNvSpPr txBox="1">
            <a:spLocks noChangeArrowheads="1"/>
          </p:cNvSpPr>
          <p:nvPr/>
        </p:nvSpPr>
        <p:spPr bwMode="auto">
          <a:xfrm>
            <a:off x="357368" y="1714401"/>
            <a:ext cx="7984944" cy="923318"/>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0"/>
              </a:spcAft>
            </a:pPr>
            <a:r>
              <a:rPr lang="zh-CN" altLang="en-US" dirty="0"/>
              <a:t>提升</a:t>
            </a:r>
            <a:r>
              <a:rPr lang="en-US" altLang="zh-CN" dirty="0"/>
              <a:t>Dos</a:t>
            </a:r>
            <a:r>
              <a:rPr lang="zh-CN" altLang="en-US" dirty="0"/>
              <a:t>攻击检测的准确率，减少恶意流量分流操作对正常业务的影响；</a:t>
            </a:r>
            <a:endParaRPr lang="en-US" altLang="zh-CN" dirty="0"/>
          </a:p>
          <a:p>
            <a:pPr>
              <a:lnSpc>
                <a:spcPct val="100000"/>
              </a:lnSpc>
              <a:spcBef>
                <a:spcPts val="0"/>
              </a:spcBef>
              <a:spcAft>
                <a:spcPts val="0"/>
              </a:spcAft>
            </a:pPr>
            <a:r>
              <a:rPr lang="zh-CN" altLang="en-US" dirty="0"/>
              <a:t>使用</a:t>
            </a:r>
            <a:r>
              <a:rPr lang="en-US" altLang="zh-CN" dirty="0"/>
              <a:t>Encoder-Decoder</a:t>
            </a:r>
            <a:r>
              <a:rPr lang="zh-CN" altLang="en-US" dirty="0"/>
              <a:t>模型提升</a:t>
            </a:r>
            <a:r>
              <a:rPr lang="en-US" altLang="zh-CN" dirty="0"/>
              <a:t>Dos</a:t>
            </a:r>
            <a:r>
              <a:rPr lang="zh-CN" altLang="en-US" dirty="0"/>
              <a:t>检测准确率；</a:t>
            </a:r>
            <a:endParaRPr lang="en-US" altLang="zh-CN" dirty="0"/>
          </a:p>
          <a:p>
            <a:pPr>
              <a:lnSpc>
                <a:spcPct val="100000"/>
              </a:lnSpc>
              <a:spcBef>
                <a:spcPts val="0"/>
              </a:spcBef>
              <a:spcAft>
                <a:spcPts val="0"/>
              </a:spcAft>
            </a:pPr>
            <a:r>
              <a:rPr lang="zh-CN" altLang="en-US" dirty="0"/>
              <a:t>使用</a:t>
            </a:r>
            <a:r>
              <a:rPr lang="en-US" altLang="zh-CN" dirty="0"/>
              <a:t>MARL</a:t>
            </a:r>
            <a:r>
              <a:rPr lang="zh-CN" altLang="en-US" dirty="0"/>
              <a:t>模型降低分流操作对正常业务的影响；</a:t>
            </a:r>
          </a:p>
        </p:txBody>
      </p:sp>
      <p:pic>
        <p:nvPicPr>
          <p:cNvPr id="8" name="图片 7">
            <a:extLst>
              <a:ext uri="{FF2B5EF4-FFF2-40B4-BE49-F238E27FC236}">
                <a16:creationId xmlns:a16="http://schemas.microsoft.com/office/drawing/2014/main" id="{2E85BB42-382D-4ECE-8D37-10CDF9255E52}"/>
              </a:ext>
            </a:extLst>
          </p:cNvPr>
          <p:cNvPicPr>
            <a:picLocks noChangeAspect="1"/>
          </p:cNvPicPr>
          <p:nvPr/>
        </p:nvPicPr>
        <p:blipFill>
          <a:blip r:embed="rId3"/>
          <a:stretch>
            <a:fillRect/>
          </a:stretch>
        </p:blipFill>
        <p:spPr>
          <a:xfrm>
            <a:off x="251520" y="3146958"/>
            <a:ext cx="4708313" cy="2146647"/>
          </a:xfrm>
          <a:prstGeom prst="rect">
            <a:avLst/>
          </a:prstGeom>
        </p:spPr>
      </p:pic>
      <p:pic>
        <p:nvPicPr>
          <p:cNvPr id="9" name="图片 8">
            <a:extLst>
              <a:ext uri="{FF2B5EF4-FFF2-40B4-BE49-F238E27FC236}">
                <a16:creationId xmlns:a16="http://schemas.microsoft.com/office/drawing/2014/main" id="{F6530FDB-A9A0-4720-9668-3BCF68E4E75D}"/>
              </a:ext>
            </a:extLst>
          </p:cNvPr>
          <p:cNvPicPr>
            <a:picLocks noChangeAspect="1"/>
          </p:cNvPicPr>
          <p:nvPr/>
        </p:nvPicPr>
        <p:blipFill>
          <a:blip r:embed="rId4"/>
          <a:stretch>
            <a:fillRect/>
          </a:stretch>
        </p:blipFill>
        <p:spPr>
          <a:xfrm>
            <a:off x="4852758" y="3146958"/>
            <a:ext cx="4088962" cy="2132280"/>
          </a:xfrm>
          <a:prstGeom prst="rect">
            <a:avLst/>
          </a:prstGeom>
        </p:spPr>
      </p:pic>
    </p:spTree>
    <p:extLst>
      <p:ext uri="{BB962C8B-B14F-4D97-AF65-F5344CB8AC3E}">
        <p14:creationId xmlns:p14="http://schemas.microsoft.com/office/powerpoint/2010/main" val="1883241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2</a:t>
            </a:fld>
            <a:endParaRPr lang="zh-CN" altLang="en-US"/>
          </a:p>
        </p:txBody>
      </p:sp>
      <p:sp>
        <p:nvSpPr>
          <p:cNvPr id="4" name="标题 3"/>
          <p:cNvSpPr>
            <a:spLocks noGrp="1"/>
          </p:cNvSpPr>
          <p:nvPr>
            <p:ph type="title"/>
          </p:nvPr>
        </p:nvSpPr>
        <p:spPr/>
        <p:txBody>
          <a:bodyPr/>
          <a:lstStyle/>
          <a:p>
            <a:r>
              <a:rPr lang="zh-CN" altLang="en-US" sz="2400" dirty="0"/>
              <a:t>目录</a:t>
            </a:r>
          </a:p>
        </p:txBody>
      </p:sp>
      <p:sp>
        <p:nvSpPr>
          <p:cNvPr id="9" name="Content Placeholder 1">
            <a:extLst>
              <a:ext uri="{FF2B5EF4-FFF2-40B4-BE49-F238E27FC236}">
                <a16:creationId xmlns:a16="http://schemas.microsoft.com/office/drawing/2014/main" id="{01DAEDFB-5CF1-4863-BDE3-0997688E61F7}"/>
              </a:ext>
            </a:extLst>
          </p:cNvPr>
          <p:cNvSpPr>
            <a:spLocks noGrp="1"/>
          </p:cNvSpPr>
          <p:nvPr>
            <p:ph sz="half" idx="1"/>
          </p:nvPr>
        </p:nvSpPr>
        <p:spPr>
          <a:xfrm>
            <a:off x="395536" y="1196752"/>
            <a:ext cx="8112156" cy="4964668"/>
          </a:xfrm>
        </p:spPr>
        <p:txBody>
          <a:bodyPr/>
          <a:lstStyle/>
          <a:p>
            <a:pPr>
              <a:lnSpc>
                <a:spcPct val="200000"/>
              </a:lnSpc>
              <a:buFont typeface="Wingdings" panose="05000000000000000000" pitchFamily="2" charset="2"/>
              <a:buChar char="Ø"/>
            </a:pPr>
            <a:r>
              <a:rPr lang="zh-CN" altLang="en-US" sz="2800" dirty="0">
                <a:solidFill>
                  <a:srgbClr val="FF0000"/>
                </a:solidFill>
                <a:latin typeface="微软雅黑" panose="020B0503020204020204" pitchFamily="34" charset="-122"/>
                <a:ea typeface="微软雅黑" panose="020B0503020204020204" pitchFamily="34" charset="-122"/>
              </a:rPr>
              <a:t>课题任务</a:t>
            </a:r>
            <a:endParaRPr lang="en-US" altLang="zh-CN" sz="2800" dirty="0">
              <a:solidFill>
                <a:srgbClr val="FF0000"/>
              </a:solidFill>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课题完成情况</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主要工作及创新</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课题经费使用情况</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下一步研究工作计划</a:t>
            </a:r>
            <a:endParaRPr 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5023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BC993A0-96C3-43EF-9F19-5047C0948320}"/>
              </a:ext>
            </a:extLst>
          </p:cNvPr>
          <p:cNvPicPr>
            <a:picLocks noChangeAspect="1"/>
          </p:cNvPicPr>
          <p:nvPr/>
        </p:nvPicPr>
        <p:blipFill>
          <a:blip r:embed="rId3"/>
          <a:stretch>
            <a:fillRect/>
          </a:stretch>
        </p:blipFill>
        <p:spPr>
          <a:xfrm>
            <a:off x="1511584" y="3688243"/>
            <a:ext cx="5148648" cy="1374458"/>
          </a:xfrm>
          <a:prstGeom prst="rect">
            <a:avLst/>
          </a:prstGeom>
        </p:spPr>
      </p:pic>
      <p:sp>
        <p:nvSpPr>
          <p:cNvPr id="3" name="灯片编号占位符 2"/>
          <p:cNvSpPr>
            <a:spLocks noGrp="1"/>
          </p:cNvSpPr>
          <p:nvPr>
            <p:ph type="sldNum" sz="quarter" idx="12"/>
          </p:nvPr>
        </p:nvSpPr>
        <p:spPr/>
        <p:txBody>
          <a:bodyPr/>
          <a:lstStyle/>
          <a:p>
            <a:fld id="{D9A2D461-AF4D-47C7-9839-6831AAAE9194}" type="slidenum">
              <a:rPr lang="zh-CN" altLang="en-US" smtClean="0"/>
              <a:pPr/>
              <a:t>20</a:t>
            </a:fld>
            <a:endParaRPr lang="zh-CN" altLang="en-US"/>
          </a:p>
        </p:txBody>
      </p:sp>
      <p:sp>
        <p:nvSpPr>
          <p:cNvPr id="4" name="标题 3"/>
          <p:cNvSpPr>
            <a:spLocks noGrp="1"/>
          </p:cNvSpPr>
          <p:nvPr>
            <p:ph type="title"/>
          </p:nvPr>
        </p:nvSpPr>
        <p:spPr>
          <a:xfrm>
            <a:off x="871016" y="38100"/>
            <a:ext cx="7733431" cy="685800"/>
          </a:xfrm>
        </p:spPr>
        <p:txBody>
          <a:bodyPr/>
          <a:lstStyle/>
          <a:p>
            <a:r>
              <a:rPr lang="zh-CN" altLang="en-US" sz="2400" dirty="0"/>
              <a:t>主要工作及创新</a:t>
            </a:r>
            <a:r>
              <a:rPr lang="en-US" altLang="zh-CN" sz="2400" dirty="0"/>
              <a:t>-3</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63805" y="917207"/>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FF0000"/>
                </a:solidFill>
                <a:latin typeface="微软雅黑" pitchFamily="34" charset="-122"/>
                <a:ea typeface="微软雅黑" pitchFamily="34" charset="-122"/>
              </a:rPr>
              <a:t>实验验证</a:t>
            </a:r>
            <a:r>
              <a:rPr lang="zh-CN" altLang="en-US" sz="2400" b="1" dirty="0">
                <a:solidFill>
                  <a:srgbClr val="0D0957"/>
                </a:solidFill>
                <a:latin typeface="微软雅黑" pitchFamily="34" charset="-122"/>
                <a:ea typeface="微软雅黑" pitchFamily="34" charset="-122"/>
              </a:rPr>
              <a:t>：基于</a:t>
            </a:r>
            <a:r>
              <a:rPr lang="en-US" altLang="zh-CN" sz="2400" b="1" dirty="0">
                <a:solidFill>
                  <a:srgbClr val="0D0957"/>
                </a:solidFill>
                <a:latin typeface="微软雅黑" pitchFamily="34" charset="-122"/>
                <a:ea typeface="微软雅黑" pitchFamily="34" charset="-122"/>
              </a:rPr>
              <a:t>DRL</a:t>
            </a:r>
            <a:r>
              <a:rPr lang="zh-CN" altLang="en-US" sz="2400" b="1" dirty="0">
                <a:solidFill>
                  <a:srgbClr val="0D0957"/>
                </a:solidFill>
                <a:latin typeface="微软雅黑" pitchFamily="34" charset="-122"/>
                <a:ea typeface="微软雅黑" pitchFamily="34" charset="-122"/>
              </a:rPr>
              <a:t>的</a:t>
            </a:r>
            <a:r>
              <a:rPr lang="en-US" altLang="zh-CN" sz="2400" b="1" dirty="0">
                <a:solidFill>
                  <a:srgbClr val="0D0957"/>
                </a:solidFill>
                <a:latin typeface="微软雅黑" pitchFamily="34" charset="-122"/>
                <a:ea typeface="微软雅黑" pitchFamily="34" charset="-122"/>
              </a:rPr>
              <a:t>SDN</a:t>
            </a:r>
            <a:r>
              <a:rPr lang="zh-CN" altLang="en-US" sz="2400" b="1" dirty="0">
                <a:solidFill>
                  <a:srgbClr val="0D0957"/>
                </a:solidFill>
                <a:latin typeface="微软雅黑" pitchFamily="34" charset="-122"/>
                <a:ea typeface="微软雅黑" pitchFamily="34" charset="-122"/>
              </a:rPr>
              <a:t>网络</a:t>
            </a:r>
            <a:r>
              <a:rPr lang="en-US" altLang="zh-CN" sz="2400" b="1" dirty="0">
                <a:solidFill>
                  <a:srgbClr val="0D0957"/>
                </a:solidFill>
                <a:latin typeface="微软雅黑" pitchFamily="34" charset="-122"/>
                <a:ea typeface="微软雅黑" pitchFamily="34" charset="-122"/>
              </a:rPr>
              <a:t>Dos</a:t>
            </a:r>
            <a:r>
              <a:rPr lang="zh-CN" altLang="en-US" sz="2400" b="1" dirty="0">
                <a:solidFill>
                  <a:srgbClr val="0D0957"/>
                </a:solidFill>
                <a:latin typeface="微软雅黑" pitchFamily="34" charset="-122"/>
                <a:ea typeface="微软雅黑" pitchFamily="34" charset="-122"/>
              </a:rPr>
              <a:t>攻击检测技术</a:t>
            </a:r>
          </a:p>
        </p:txBody>
      </p:sp>
      <p:sp>
        <p:nvSpPr>
          <p:cNvPr id="62" name="Rectangle 4">
            <a:extLst>
              <a:ext uri="{FF2B5EF4-FFF2-40B4-BE49-F238E27FC236}">
                <a16:creationId xmlns:a16="http://schemas.microsoft.com/office/drawing/2014/main" id="{1D115BD9-2D32-432B-9485-9409A81EE157}"/>
              </a:ext>
            </a:extLst>
          </p:cNvPr>
          <p:cNvSpPr txBox="1">
            <a:spLocks noChangeArrowheads="1"/>
          </p:cNvSpPr>
          <p:nvPr/>
        </p:nvSpPr>
        <p:spPr bwMode="auto">
          <a:xfrm>
            <a:off x="344769" y="1503585"/>
            <a:ext cx="7984944" cy="369320"/>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0"/>
              </a:spcAft>
            </a:pPr>
            <a:r>
              <a:rPr lang="zh-CN" altLang="en-US" dirty="0"/>
              <a:t>小规模网络实验结果</a:t>
            </a:r>
          </a:p>
        </p:txBody>
      </p:sp>
      <p:sp>
        <p:nvSpPr>
          <p:cNvPr id="11" name="文本框 10"/>
          <p:cNvSpPr txBox="1"/>
          <p:nvPr/>
        </p:nvSpPr>
        <p:spPr>
          <a:xfrm>
            <a:off x="386227" y="5108153"/>
            <a:ext cx="8757773" cy="1631216"/>
          </a:xfrm>
          <a:prstGeom prst="rect">
            <a:avLst/>
          </a:prstGeom>
          <a:noFill/>
        </p:spPr>
        <p:txBody>
          <a:bodyPr wrap="square" rtlCol="0">
            <a:spAutoFit/>
          </a:bodyPr>
          <a:lstStyle/>
          <a:p>
            <a:pPr marL="285750" indent="-285750">
              <a:buFont typeface="Wingdings" panose="05000000000000000000" pitchFamily="2" charset="2"/>
              <a:buChar char="l"/>
            </a:pPr>
            <a:r>
              <a:rPr lang="zh-CN" altLang="en-US" sz="2000" dirty="0"/>
              <a:t>对于</a:t>
            </a:r>
            <a:r>
              <a:rPr lang="en-US" altLang="zh-CN" sz="2000" dirty="0"/>
              <a:t>Dos</a:t>
            </a:r>
            <a:r>
              <a:rPr lang="zh-CN" altLang="en-US" sz="2000" dirty="0"/>
              <a:t>攻击检测准确率，本模型可以达到</a:t>
            </a:r>
            <a:r>
              <a:rPr lang="en-US" altLang="zh-CN" sz="2000" b="1" dirty="0"/>
              <a:t>99.3%</a:t>
            </a:r>
            <a:r>
              <a:rPr lang="zh-CN" altLang="en-US" sz="2000" dirty="0"/>
              <a:t>以上。</a:t>
            </a:r>
          </a:p>
          <a:p>
            <a:pPr marL="285750" indent="-285750">
              <a:buFont typeface="Wingdings" panose="05000000000000000000" pitchFamily="2" charset="2"/>
              <a:buChar char="l"/>
            </a:pPr>
            <a:r>
              <a:rPr lang="zh-CN" altLang="en-US" sz="2000" dirty="0"/>
              <a:t>对于产生解的质量，本模型无效解的数量仅为平均算法和负载均衡算法的</a:t>
            </a:r>
            <a:r>
              <a:rPr lang="en-US" altLang="zh-CN" sz="2000" dirty="0"/>
              <a:t>1/10</a:t>
            </a:r>
            <a:r>
              <a:rPr lang="zh-CN" altLang="en-US" sz="2000" dirty="0"/>
              <a:t>，并且有效解几乎与最优解重合。</a:t>
            </a:r>
          </a:p>
          <a:p>
            <a:pPr marL="285750" indent="-285750">
              <a:buFont typeface="Wingdings" panose="05000000000000000000" pitchFamily="2" charset="2"/>
              <a:buChar char="l"/>
            </a:pPr>
            <a:r>
              <a:rPr lang="zh-CN" altLang="en-US" sz="2000" dirty="0"/>
              <a:t>对于执行时间，是最优化算法的</a:t>
            </a:r>
            <a:r>
              <a:rPr lang="en-US" altLang="zh-CN" sz="2000" dirty="0"/>
              <a:t>1/10</a:t>
            </a:r>
            <a:r>
              <a:rPr lang="zh-CN" altLang="en-US" sz="2000" dirty="0"/>
              <a:t>。</a:t>
            </a:r>
            <a:endParaRPr lang="en-US" altLang="zh-CN" sz="2000" dirty="0"/>
          </a:p>
          <a:p>
            <a:pPr marL="285750" indent="-285750">
              <a:buFont typeface="Wingdings" panose="05000000000000000000" pitchFamily="2" charset="2"/>
              <a:buChar char="l"/>
            </a:pPr>
            <a:r>
              <a:rPr lang="zh-CN" altLang="en-US" sz="2000" dirty="0"/>
              <a:t>综合来讲，本模型是具有实际应用价值的模型。</a:t>
            </a:r>
            <a:endParaRPr lang="en-US" altLang="zh-CN" sz="2000" dirty="0"/>
          </a:p>
        </p:txBody>
      </p:sp>
      <p:pic>
        <p:nvPicPr>
          <p:cNvPr id="7" name="图片 6">
            <a:extLst>
              <a:ext uri="{FF2B5EF4-FFF2-40B4-BE49-F238E27FC236}">
                <a16:creationId xmlns:a16="http://schemas.microsoft.com/office/drawing/2014/main" id="{2EED4967-0767-0743-B3FC-E2943C4CD2B8}"/>
              </a:ext>
            </a:extLst>
          </p:cNvPr>
          <p:cNvPicPr>
            <a:picLocks noChangeAspect="1"/>
          </p:cNvPicPr>
          <p:nvPr/>
        </p:nvPicPr>
        <p:blipFill>
          <a:blip r:embed="rId4"/>
          <a:stretch>
            <a:fillRect/>
          </a:stretch>
        </p:blipFill>
        <p:spPr>
          <a:xfrm>
            <a:off x="1511584" y="2122910"/>
            <a:ext cx="5460678" cy="1435854"/>
          </a:xfrm>
          <a:prstGeom prst="rect">
            <a:avLst/>
          </a:prstGeom>
        </p:spPr>
      </p:pic>
      <p:sp>
        <p:nvSpPr>
          <p:cNvPr id="13" name="文本框 12">
            <a:extLst>
              <a:ext uri="{FF2B5EF4-FFF2-40B4-BE49-F238E27FC236}">
                <a16:creationId xmlns:a16="http://schemas.microsoft.com/office/drawing/2014/main" id="{93DE559E-CF8C-764F-8903-405D0FE3A502}"/>
              </a:ext>
            </a:extLst>
          </p:cNvPr>
          <p:cNvSpPr txBox="1"/>
          <p:nvPr/>
        </p:nvSpPr>
        <p:spPr>
          <a:xfrm>
            <a:off x="1843235" y="2003667"/>
            <a:ext cx="1404232" cy="276999"/>
          </a:xfrm>
          <a:prstGeom prst="rect">
            <a:avLst/>
          </a:prstGeom>
          <a:effectLst>
            <a:glow rad="139700">
              <a:schemeClr val="accent2">
                <a:satMod val="175000"/>
                <a:alpha val="40000"/>
              </a:schemeClr>
            </a:glow>
            <a:softEdge rad="635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方正大黑简体"/>
              </a:rPr>
              <a:t>检测模块损失变化</a:t>
            </a:r>
            <a:endParaRPr kumimoji="0" lang="zh-CN" altLang="en-US" sz="1200" b="0" i="0" u="none" strike="noStrike" kern="1200" cap="none" spc="0" normalizeH="0" baseline="0" noProof="0" dirty="0">
              <a:ln>
                <a:noFill/>
              </a:ln>
              <a:solidFill>
                <a:prstClr val="black"/>
              </a:solidFill>
              <a:effectLst/>
              <a:uLnTx/>
              <a:uFillTx/>
              <a:latin typeface="方正大黑简体"/>
              <a:cs typeface="+mn-cs"/>
            </a:endParaRPr>
          </a:p>
        </p:txBody>
      </p:sp>
      <p:sp>
        <p:nvSpPr>
          <p:cNvPr id="15" name="文本框 14">
            <a:extLst>
              <a:ext uri="{FF2B5EF4-FFF2-40B4-BE49-F238E27FC236}">
                <a16:creationId xmlns:a16="http://schemas.microsoft.com/office/drawing/2014/main" id="{33749A15-165B-6B48-AB40-E3F9240C74CC}"/>
              </a:ext>
            </a:extLst>
          </p:cNvPr>
          <p:cNvSpPr txBox="1"/>
          <p:nvPr/>
        </p:nvSpPr>
        <p:spPr>
          <a:xfrm>
            <a:off x="3647724" y="1992027"/>
            <a:ext cx="1404232" cy="276999"/>
          </a:xfrm>
          <a:prstGeom prst="rect">
            <a:avLst/>
          </a:prstGeom>
          <a:effectLst>
            <a:glow rad="139700">
              <a:schemeClr val="accent2">
                <a:satMod val="175000"/>
                <a:alpha val="40000"/>
              </a:schemeClr>
            </a:glow>
            <a:softEdge rad="635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方正大黑简体"/>
              </a:rPr>
              <a:t>检测模块准确率</a:t>
            </a:r>
            <a:endParaRPr kumimoji="0" lang="zh-CN" altLang="en-US" sz="1200" b="0" i="0" u="none" strike="noStrike" kern="1200" cap="none" spc="0" normalizeH="0" baseline="0" noProof="0" dirty="0">
              <a:ln>
                <a:noFill/>
              </a:ln>
              <a:solidFill>
                <a:prstClr val="black"/>
              </a:solidFill>
              <a:effectLst/>
              <a:uLnTx/>
              <a:uFillTx/>
              <a:latin typeface="方正大黑简体"/>
              <a:cs typeface="+mn-cs"/>
            </a:endParaRPr>
          </a:p>
        </p:txBody>
      </p:sp>
      <p:sp>
        <p:nvSpPr>
          <p:cNvPr id="16" name="文本框 15">
            <a:extLst>
              <a:ext uri="{FF2B5EF4-FFF2-40B4-BE49-F238E27FC236}">
                <a16:creationId xmlns:a16="http://schemas.microsoft.com/office/drawing/2014/main" id="{35D41C5B-436B-6A4B-8713-F1442ED1E767}"/>
              </a:ext>
            </a:extLst>
          </p:cNvPr>
          <p:cNvSpPr txBox="1"/>
          <p:nvPr/>
        </p:nvSpPr>
        <p:spPr>
          <a:xfrm>
            <a:off x="5568030" y="1963731"/>
            <a:ext cx="1404232" cy="276999"/>
          </a:xfrm>
          <a:prstGeom prst="rect">
            <a:avLst/>
          </a:prstGeom>
          <a:effectLst>
            <a:glow rad="139700">
              <a:schemeClr val="accent2">
                <a:satMod val="175000"/>
                <a:alpha val="40000"/>
              </a:schemeClr>
            </a:glow>
            <a:softEdge rad="635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方正大黑简体"/>
              </a:rPr>
              <a:t>分流模块损失变化</a:t>
            </a:r>
            <a:endParaRPr kumimoji="0" lang="zh-CN" altLang="en-US" sz="1200" b="0" i="0" u="none" strike="noStrike" kern="1200" cap="none" spc="0" normalizeH="0" baseline="0" noProof="0" dirty="0">
              <a:ln>
                <a:noFill/>
              </a:ln>
              <a:solidFill>
                <a:prstClr val="black"/>
              </a:solidFill>
              <a:effectLst/>
              <a:uLnTx/>
              <a:uFillTx/>
              <a:latin typeface="方正大黑简体"/>
              <a:cs typeface="+mn-cs"/>
            </a:endParaRPr>
          </a:p>
        </p:txBody>
      </p:sp>
      <p:sp>
        <p:nvSpPr>
          <p:cNvPr id="17" name="文本框 16">
            <a:extLst>
              <a:ext uri="{FF2B5EF4-FFF2-40B4-BE49-F238E27FC236}">
                <a16:creationId xmlns:a16="http://schemas.microsoft.com/office/drawing/2014/main" id="{1B52C478-775E-2D48-ABC3-B2093F16FAC2}"/>
              </a:ext>
            </a:extLst>
          </p:cNvPr>
          <p:cNvSpPr txBox="1"/>
          <p:nvPr/>
        </p:nvSpPr>
        <p:spPr>
          <a:xfrm>
            <a:off x="761116" y="3907620"/>
            <a:ext cx="657381" cy="830997"/>
          </a:xfrm>
          <a:prstGeom prst="rect">
            <a:avLst/>
          </a:prstGeom>
          <a:effectLst>
            <a:glow rad="139700">
              <a:schemeClr val="accent2">
                <a:satMod val="175000"/>
                <a:alpha val="40000"/>
              </a:schemeClr>
            </a:glow>
            <a:softEdge rad="635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方正大黑简体"/>
                <a:cs typeface="+mn-cs"/>
              </a:rPr>
              <a:t>不同分流算法无效解数目</a:t>
            </a:r>
          </a:p>
        </p:txBody>
      </p:sp>
      <p:sp>
        <p:nvSpPr>
          <p:cNvPr id="18" name="文本框 17">
            <a:extLst>
              <a:ext uri="{FF2B5EF4-FFF2-40B4-BE49-F238E27FC236}">
                <a16:creationId xmlns:a16="http://schemas.microsoft.com/office/drawing/2014/main" id="{688A92A7-12CC-CE4A-801A-7AABBFAE4473}"/>
              </a:ext>
            </a:extLst>
          </p:cNvPr>
          <p:cNvSpPr txBox="1"/>
          <p:nvPr/>
        </p:nvSpPr>
        <p:spPr>
          <a:xfrm>
            <a:off x="2545351" y="3474664"/>
            <a:ext cx="2914511" cy="276999"/>
          </a:xfrm>
          <a:prstGeom prst="rect">
            <a:avLst/>
          </a:prstGeom>
          <a:effectLst>
            <a:glow rad="139700">
              <a:schemeClr val="accent2">
                <a:satMod val="175000"/>
                <a:alpha val="40000"/>
              </a:schemeClr>
            </a:glow>
            <a:softEdge rad="635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方正大黑简体"/>
              </a:rPr>
              <a:t>本算法与最优化分流算法执行时间对比</a:t>
            </a:r>
            <a:endParaRPr kumimoji="0" lang="zh-CN" altLang="en-US" sz="1200" b="0" i="0" u="none" strike="noStrike" kern="1200" cap="none" spc="0" normalizeH="0" baseline="0" noProof="0" dirty="0">
              <a:ln>
                <a:noFill/>
              </a:ln>
              <a:solidFill>
                <a:prstClr val="black"/>
              </a:solidFill>
              <a:effectLst/>
              <a:uLnTx/>
              <a:uFillTx/>
              <a:latin typeface="方正大黑简体"/>
              <a:cs typeface="+mn-cs"/>
            </a:endParaRPr>
          </a:p>
        </p:txBody>
      </p:sp>
      <p:sp>
        <p:nvSpPr>
          <p:cNvPr id="19" name="文本框 18">
            <a:extLst>
              <a:ext uri="{FF2B5EF4-FFF2-40B4-BE49-F238E27FC236}">
                <a16:creationId xmlns:a16="http://schemas.microsoft.com/office/drawing/2014/main" id="{2DA76A9D-8B83-CE42-B339-C61EE459BA02}"/>
              </a:ext>
            </a:extLst>
          </p:cNvPr>
          <p:cNvSpPr txBox="1"/>
          <p:nvPr/>
        </p:nvSpPr>
        <p:spPr>
          <a:xfrm>
            <a:off x="6670405" y="3959148"/>
            <a:ext cx="962012" cy="669424"/>
          </a:xfrm>
          <a:prstGeom prst="rect">
            <a:avLst/>
          </a:prstGeom>
          <a:effectLst>
            <a:glow rad="139700">
              <a:schemeClr val="accent2">
                <a:satMod val="175000"/>
                <a:alpha val="40000"/>
              </a:schemeClr>
            </a:glow>
            <a:softEdge rad="635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方正大黑简体"/>
                <a:cs typeface="+mn-cs"/>
              </a:rPr>
              <a:t>所有分流算法与最优化算法的距离</a:t>
            </a:r>
          </a:p>
        </p:txBody>
      </p:sp>
    </p:spTree>
    <p:extLst>
      <p:ext uri="{BB962C8B-B14F-4D97-AF65-F5344CB8AC3E}">
        <p14:creationId xmlns:p14="http://schemas.microsoft.com/office/powerpoint/2010/main" val="3095122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21</a:t>
            </a:fld>
            <a:endParaRPr lang="zh-CN" altLang="en-US"/>
          </a:p>
        </p:txBody>
      </p:sp>
      <p:sp>
        <p:nvSpPr>
          <p:cNvPr id="4" name="标题 3"/>
          <p:cNvSpPr>
            <a:spLocks noGrp="1"/>
          </p:cNvSpPr>
          <p:nvPr>
            <p:ph type="title"/>
          </p:nvPr>
        </p:nvSpPr>
        <p:spPr/>
        <p:txBody>
          <a:bodyPr/>
          <a:lstStyle/>
          <a:p>
            <a:r>
              <a:rPr lang="zh-CN" altLang="en-US" sz="2400" dirty="0"/>
              <a:t>目录</a:t>
            </a:r>
          </a:p>
        </p:txBody>
      </p:sp>
      <p:sp>
        <p:nvSpPr>
          <p:cNvPr id="9" name="Content Placeholder 1">
            <a:extLst>
              <a:ext uri="{FF2B5EF4-FFF2-40B4-BE49-F238E27FC236}">
                <a16:creationId xmlns:a16="http://schemas.microsoft.com/office/drawing/2014/main" id="{01DAEDFB-5CF1-4863-BDE3-0997688E61F7}"/>
              </a:ext>
            </a:extLst>
          </p:cNvPr>
          <p:cNvSpPr>
            <a:spLocks noGrp="1"/>
          </p:cNvSpPr>
          <p:nvPr>
            <p:ph sz="half" idx="1"/>
          </p:nvPr>
        </p:nvSpPr>
        <p:spPr>
          <a:xfrm>
            <a:off x="395536" y="1196752"/>
            <a:ext cx="8112156" cy="4964668"/>
          </a:xfrm>
        </p:spPr>
        <p:txBody>
          <a:bodyPr/>
          <a:lstStyle/>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课题任务</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课题完成情况</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主要工作及创新</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solidFill>
                  <a:srgbClr val="FF0000"/>
                </a:solidFill>
                <a:latin typeface="微软雅黑" panose="020B0503020204020204" pitchFamily="34" charset="-122"/>
                <a:ea typeface="微软雅黑" panose="020B0503020204020204" pitchFamily="34" charset="-122"/>
              </a:rPr>
              <a:t>课题经费使用情况</a:t>
            </a:r>
            <a:endParaRPr lang="en-US" altLang="zh-CN" sz="2800" dirty="0">
              <a:solidFill>
                <a:srgbClr val="FF0000"/>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下一步研究工作计划</a:t>
            </a:r>
            <a:endParaRPr 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4557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22</a:t>
            </a:fld>
            <a:endParaRPr lang="zh-CN" altLang="en-US"/>
          </a:p>
        </p:txBody>
      </p:sp>
      <p:sp>
        <p:nvSpPr>
          <p:cNvPr id="4" name="标题 3"/>
          <p:cNvSpPr>
            <a:spLocks noGrp="1"/>
          </p:cNvSpPr>
          <p:nvPr>
            <p:ph type="title"/>
          </p:nvPr>
        </p:nvSpPr>
        <p:spPr/>
        <p:txBody>
          <a:bodyPr/>
          <a:lstStyle/>
          <a:p>
            <a:r>
              <a:rPr lang="zh-CN" altLang="en-US" sz="2400" dirty="0"/>
              <a:t>课题经费使用情况</a:t>
            </a:r>
          </a:p>
        </p:txBody>
      </p:sp>
      <p:pic>
        <p:nvPicPr>
          <p:cNvPr id="8" name="图片 7">
            <a:extLst>
              <a:ext uri="{FF2B5EF4-FFF2-40B4-BE49-F238E27FC236}">
                <a16:creationId xmlns:a16="http://schemas.microsoft.com/office/drawing/2014/main" id="{BC82D24F-51D7-49C6-AE15-82C563B82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416" y="805191"/>
            <a:ext cx="4753168" cy="5955040"/>
          </a:xfrm>
          <a:prstGeom prst="rect">
            <a:avLst/>
          </a:prstGeom>
        </p:spPr>
      </p:pic>
    </p:spTree>
    <p:extLst>
      <p:ext uri="{BB962C8B-B14F-4D97-AF65-F5344CB8AC3E}">
        <p14:creationId xmlns:p14="http://schemas.microsoft.com/office/powerpoint/2010/main" val="3184664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23</a:t>
            </a:fld>
            <a:endParaRPr lang="zh-CN" altLang="en-US"/>
          </a:p>
        </p:txBody>
      </p:sp>
      <p:sp>
        <p:nvSpPr>
          <p:cNvPr id="4" name="标题 3"/>
          <p:cNvSpPr>
            <a:spLocks noGrp="1"/>
          </p:cNvSpPr>
          <p:nvPr>
            <p:ph type="title"/>
          </p:nvPr>
        </p:nvSpPr>
        <p:spPr/>
        <p:txBody>
          <a:bodyPr/>
          <a:lstStyle/>
          <a:p>
            <a:r>
              <a:rPr lang="zh-CN" altLang="en-US" sz="2400" dirty="0"/>
              <a:t>目录</a:t>
            </a:r>
          </a:p>
        </p:txBody>
      </p:sp>
      <p:sp>
        <p:nvSpPr>
          <p:cNvPr id="9" name="Content Placeholder 1">
            <a:extLst>
              <a:ext uri="{FF2B5EF4-FFF2-40B4-BE49-F238E27FC236}">
                <a16:creationId xmlns:a16="http://schemas.microsoft.com/office/drawing/2014/main" id="{01DAEDFB-5CF1-4863-BDE3-0997688E61F7}"/>
              </a:ext>
            </a:extLst>
          </p:cNvPr>
          <p:cNvSpPr>
            <a:spLocks noGrp="1"/>
          </p:cNvSpPr>
          <p:nvPr>
            <p:ph sz="half" idx="1"/>
          </p:nvPr>
        </p:nvSpPr>
        <p:spPr>
          <a:xfrm>
            <a:off x="395536" y="1196752"/>
            <a:ext cx="8112156" cy="4964668"/>
          </a:xfrm>
        </p:spPr>
        <p:txBody>
          <a:bodyPr/>
          <a:lstStyle/>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课题任务</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课题完成情况</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主要工作及创新</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课题经费使用情况</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solidFill>
                  <a:srgbClr val="FF0000"/>
                </a:solidFill>
                <a:latin typeface="微软雅黑" panose="020B0503020204020204" pitchFamily="34" charset="-122"/>
                <a:ea typeface="微软雅黑" panose="020B0503020204020204" pitchFamily="34" charset="-122"/>
              </a:rPr>
              <a:t>下一步研究工作计划</a:t>
            </a:r>
            <a:endParaRPr lang="en-US" altLang="en-US" sz="28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2180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24</a:t>
            </a:fld>
            <a:endParaRPr lang="zh-CN" altLang="en-US"/>
          </a:p>
        </p:txBody>
      </p:sp>
      <p:sp>
        <p:nvSpPr>
          <p:cNvPr id="4" name="标题 3"/>
          <p:cNvSpPr>
            <a:spLocks noGrp="1"/>
          </p:cNvSpPr>
          <p:nvPr>
            <p:ph type="title"/>
          </p:nvPr>
        </p:nvSpPr>
        <p:spPr/>
        <p:txBody>
          <a:bodyPr/>
          <a:lstStyle/>
          <a:p>
            <a:r>
              <a:rPr lang="zh-CN" altLang="en-US" sz="2400" dirty="0"/>
              <a:t>下一步研究工作计划</a:t>
            </a:r>
          </a:p>
        </p:txBody>
      </p:sp>
      <p:sp>
        <p:nvSpPr>
          <p:cNvPr id="5" name="文本框 224">
            <a:extLst>
              <a:ext uri="{FF2B5EF4-FFF2-40B4-BE49-F238E27FC236}">
                <a16:creationId xmlns:a16="http://schemas.microsoft.com/office/drawing/2014/main" id="{A0E1BDBE-DE3F-4079-99F2-7013BFF85B18}"/>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0D0957"/>
                </a:solidFill>
                <a:latin typeface="微软雅黑" pitchFamily="34" charset="-122"/>
                <a:ea typeface="微软雅黑" pitchFamily="34" charset="-122"/>
              </a:rPr>
              <a:t>基于机器学习的虚拟化网络的资源高效利用研究</a:t>
            </a:r>
          </a:p>
        </p:txBody>
      </p:sp>
      <p:sp>
        <p:nvSpPr>
          <p:cNvPr id="6" name="文本框 224">
            <a:extLst>
              <a:ext uri="{FF2B5EF4-FFF2-40B4-BE49-F238E27FC236}">
                <a16:creationId xmlns:a16="http://schemas.microsoft.com/office/drawing/2014/main" id="{34D341F9-E607-4AA2-8A8F-DCC00156436B}"/>
              </a:ext>
            </a:extLst>
          </p:cNvPr>
          <p:cNvSpPr txBox="1">
            <a:spLocks noChangeArrowheads="1"/>
          </p:cNvSpPr>
          <p:nvPr/>
        </p:nvSpPr>
        <p:spPr bwMode="auto">
          <a:xfrm>
            <a:off x="357368" y="2853763"/>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0D0957"/>
                </a:solidFill>
                <a:latin typeface="微软雅黑" pitchFamily="34" charset="-122"/>
                <a:ea typeface="微软雅黑" pitchFamily="34" charset="-122"/>
              </a:rPr>
              <a:t>基于机器学习的虚拟化网络的负载均衡研究 </a:t>
            </a:r>
          </a:p>
        </p:txBody>
      </p:sp>
      <p:sp>
        <p:nvSpPr>
          <p:cNvPr id="7" name="文本框 224">
            <a:extLst>
              <a:ext uri="{FF2B5EF4-FFF2-40B4-BE49-F238E27FC236}">
                <a16:creationId xmlns:a16="http://schemas.microsoft.com/office/drawing/2014/main" id="{525E0B8C-C5FA-47FE-BA3D-4816A7DB3F15}"/>
              </a:ext>
            </a:extLst>
          </p:cNvPr>
          <p:cNvSpPr txBox="1">
            <a:spLocks noChangeArrowheads="1"/>
          </p:cNvSpPr>
          <p:nvPr/>
        </p:nvSpPr>
        <p:spPr bwMode="auto">
          <a:xfrm>
            <a:off x="357368" y="4611403"/>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0D0957"/>
                </a:solidFill>
                <a:latin typeface="微软雅黑" pitchFamily="34" charset="-122"/>
                <a:ea typeface="微软雅黑" pitchFamily="34" charset="-122"/>
              </a:rPr>
              <a:t>基于机器学习的虚拟化网络的故障检测研究</a:t>
            </a:r>
          </a:p>
        </p:txBody>
      </p:sp>
      <p:sp>
        <p:nvSpPr>
          <p:cNvPr id="11" name="文本框 10">
            <a:extLst>
              <a:ext uri="{FF2B5EF4-FFF2-40B4-BE49-F238E27FC236}">
                <a16:creationId xmlns:a16="http://schemas.microsoft.com/office/drawing/2014/main" id="{C8F62039-BD19-46E4-B751-502F6037BC1A}"/>
              </a:ext>
            </a:extLst>
          </p:cNvPr>
          <p:cNvSpPr txBox="1"/>
          <p:nvPr/>
        </p:nvSpPr>
        <p:spPr>
          <a:xfrm>
            <a:off x="193113" y="1760099"/>
            <a:ext cx="8757773" cy="1015663"/>
          </a:xfrm>
          <a:prstGeom prst="rect">
            <a:avLst/>
          </a:prstGeom>
          <a:noFill/>
        </p:spPr>
        <p:txBody>
          <a:bodyPr wrap="square" rtlCol="0">
            <a:spAutoFit/>
          </a:bodyPr>
          <a:lstStyle/>
          <a:p>
            <a:pPr marL="285750" indent="-285750">
              <a:buFont typeface="Wingdings" panose="05000000000000000000" pitchFamily="2" charset="2"/>
              <a:buChar char="l"/>
            </a:pPr>
            <a:r>
              <a:rPr lang="zh-CN" altLang="en-US" sz="2000" dirty="0"/>
              <a:t>运行</a:t>
            </a:r>
            <a:r>
              <a:rPr lang="en-US" altLang="zh-CN" sz="2000" dirty="0"/>
              <a:t>SFCR</a:t>
            </a:r>
            <a:r>
              <a:rPr lang="zh-CN" altLang="en-US" sz="2000" dirty="0"/>
              <a:t>的动态迁移</a:t>
            </a:r>
          </a:p>
          <a:p>
            <a:pPr marL="285750" indent="-285750">
              <a:buFont typeface="Wingdings" panose="05000000000000000000" pitchFamily="2" charset="2"/>
              <a:buChar char="l"/>
            </a:pPr>
            <a:r>
              <a:rPr lang="zh-CN" altLang="en-US" sz="2000" dirty="0"/>
              <a:t>节点或链路失效后，如何选择备份节点进行无缝迁移。</a:t>
            </a:r>
          </a:p>
          <a:p>
            <a:endParaRPr lang="en-US" altLang="zh-CN" sz="2000" dirty="0"/>
          </a:p>
        </p:txBody>
      </p:sp>
      <p:sp>
        <p:nvSpPr>
          <p:cNvPr id="12" name="文本框 11">
            <a:extLst>
              <a:ext uri="{FF2B5EF4-FFF2-40B4-BE49-F238E27FC236}">
                <a16:creationId xmlns:a16="http://schemas.microsoft.com/office/drawing/2014/main" id="{305468E1-D7A6-4B0E-8DD6-2CFF71220B2A}"/>
              </a:ext>
            </a:extLst>
          </p:cNvPr>
          <p:cNvSpPr txBox="1"/>
          <p:nvPr/>
        </p:nvSpPr>
        <p:spPr>
          <a:xfrm>
            <a:off x="193113" y="3639496"/>
            <a:ext cx="8757773" cy="1015663"/>
          </a:xfrm>
          <a:prstGeom prst="rect">
            <a:avLst/>
          </a:prstGeom>
          <a:noFill/>
        </p:spPr>
        <p:txBody>
          <a:bodyPr wrap="square" rtlCol="0">
            <a:spAutoFit/>
          </a:bodyPr>
          <a:lstStyle/>
          <a:p>
            <a:pPr marL="285750" indent="-285750">
              <a:buFont typeface="Wingdings" panose="05000000000000000000" pitchFamily="2" charset="2"/>
              <a:buChar char="l"/>
            </a:pPr>
            <a:r>
              <a:rPr lang="zh-CN" altLang="en-US" sz="2000" dirty="0"/>
              <a:t>对全场景的负载均衡通用模型进行研究。 </a:t>
            </a:r>
          </a:p>
          <a:p>
            <a:pPr marL="285750" indent="-285750">
              <a:buFont typeface="Wingdings" panose="05000000000000000000" pitchFamily="2" charset="2"/>
              <a:buChar char="l"/>
            </a:pPr>
            <a:r>
              <a:rPr lang="zh-CN" altLang="en-US" sz="2000" dirty="0"/>
              <a:t>进一步对网络流量的变化趋势方面进行研究，以加强模型的性能。</a:t>
            </a:r>
          </a:p>
          <a:p>
            <a:endParaRPr lang="en-US" altLang="zh-CN" sz="2000" dirty="0"/>
          </a:p>
        </p:txBody>
      </p:sp>
      <p:sp>
        <p:nvSpPr>
          <p:cNvPr id="13" name="文本框 12">
            <a:extLst>
              <a:ext uri="{FF2B5EF4-FFF2-40B4-BE49-F238E27FC236}">
                <a16:creationId xmlns:a16="http://schemas.microsoft.com/office/drawing/2014/main" id="{3C5F7AFA-B54F-4CEB-9E11-9C99D765136C}"/>
              </a:ext>
            </a:extLst>
          </p:cNvPr>
          <p:cNvSpPr txBox="1"/>
          <p:nvPr/>
        </p:nvSpPr>
        <p:spPr>
          <a:xfrm>
            <a:off x="201699" y="5464310"/>
            <a:ext cx="8757773" cy="400110"/>
          </a:xfrm>
          <a:prstGeom prst="rect">
            <a:avLst/>
          </a:prstGeom>
          <a:noFill/>
        </p:spPr>
        <p:txBody>
          <a:bodyPr wrap="square" rtlCol="0">
            <a:spAutoFit/>
          </a:bodyPr>
          <a:lstStyle/>
          <a:p>
            <a:pPr marL="285750" indent="-285750">
              <a:buFont typeface="Wingdings" panose="05000000000000000000" pitchFamily="2" charset="2"/>
              <a:buChar char="l"/>
            </a:pPr>
            <a:r>
              <a:rPr lang="zh-CN" altLang="en-US" sz="2000" dirty="0"/>
              <a:t>未在真实</a:t>
            </a:r>
            <a:r>
              <a:rPr lang="en-US" altLang="zh-CN" sz="2000" dirty="0"/>
              <a:t>SDN</a:t>
            </a:r>
            <a:r>
              <a:rPr lang="zh-CN" altLang="en-US" sz="2000" dirty="0"/>
              <a:t>平台上训练。还需要在真实环境中做进一步测试。</a:t>
            </a:r>
            <a:endParaRPr lang="en-US" altLang="zh-CN" sz="2000" dirty="0"/>
          </a:p>
        </p:txBody>
      </p:sp>
    </p:spTree>
    <p:extLst>
      <p:ext uri="{BB962C8B-B14F-4D97-AF65-F5344CB8AC3E}">
        <p14:creationId xmlns:p14="http://schemas.microsoft.com/office/powerpoint/2010/main" val="364273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25</a:t>
            </a:fld>
            <a:endParaRPr lang="zh-CN" altLang="en-US"/>
          </a:p>
        </p:txBody>
      </p:sp>
      <p:sp>
        <p:nvSpPr>
          <p:cNvPr id="9" name="标题 1">
            <a:extLst>
              <a:ext uri="{FF2B5EF4-FFF2-40B4-BE49-F238E27FC236}">
                <a16:creationId xmlns:a16="http://schemas.microsoft.com/office/drawing/2014/main" id="{D652CD2E-E108-4CC2-ABAF-79C026C62F35}"/>
              </a:ext>
            </a:extLst>
          </p:cNvPr>
          <p:cNvSpPr>
            <a:spLocks noGrp="1"/>
          </p:cNvSpPr>
          <p:nvPr/>
        </p:nvSpPr>
        <p:spPr>
          <a:xfrm>
            <a:off x="302959" y="2874138"/>
            <a:ext cx="8811697" cy="1109724"/>
          </a:xfrm>
          <a:prstGeom prst="rect">
            <a:avLst/>
          </a:prstGeom>
        </p:spPr>
        <p:txBody>
          <a:bodyPr/>
          <a:lstStyle>
            <a:lvl1pPr algn="ctr" defTabSz="914400" rtl="0" eaLnBrk="1" latinLnBrk="0" hangingPunct="1">
              <a:lnSpc>
                <a:spcPct val="90000"/>
              </a:lnSpc>
              <a:spcBef>
                <a:spcPct val="0"/>
              </a:spcBef>
              <a:buNone/>
              <a:defRPr kumimoji="1" lang="zh-CN" altLang="en-US" sz="4800" b="1" kern="1200" dirty="0">
                <a:solidFill>
                  <a:srgbClr val="800080"/>
                </a:solidFill>
                <a:effectLst>
                  <a:outerShdw blurRad="38100" dist="38100" dir="2700000" algn="tl">
                    <a:srgbClr val="C0C0C0"/>
                  </a:outerShdw>
                </a:effectLst>
                <a:latin typeface="Times New Roman" panose="02020603050405020304" pitchFamily="18" charset="0"/>
                <a:ea typeface="华文新魏" panose="02010800040101010101" pitchFamily="2" charset="-122"/>
                <a:cs typeface="Times New Roman" panose="02020603050405020304" pitchFamily="18" charset="0"/>
              </a:defRPr>
            </a:lvl1pPr>
          </a:lstStyle>
          <a:p>
            <a:r>
              <a:rPr lang="zh-CN" altLang="en-US" sz="8000" dirty="0">
                <a:solidFill>
                  <a:srgbClr val="FF0000"/>
                </a:solidFill>
                <a:latin typeface="楷体" panose="02010609060101010101" pitchFamily="49" charset="-122"/>
                <a:ea typeface="楷体" panose="02010609060101010101" pitchFamily="49" charset="-122"/>
              </a:rPr>
              <a:t>谢  谢！</a:t>
            </a:r>
            <a:endParaRPr lang="en-US" altLang="zh-CN" sz="8000" dirty="0">
              <a:solidFill>
                <a:srgbClr val="FF0000"/>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endParaRPr>
          </a:p>
          <a:p>
            <a:endParaRPr lang="en-US" altLang="zh-CN" sz="4400" dirty="0">
              <a:solidFill>
                <a:srgbClr val="FF0000"/>
              </a:solidFill>
              <a:effectLst>
                <a:outerShdw blurRad="38100" dist="19050" dir="2700000" algn="tl" rotWithShape="0">
                  <a:schemeClr val="dk1">
                    <a:alpha val="40000"/>
                  </a:schemeClr>
                </a:outerShdw>
              </a:effectLst>
              <a:latin typeface="+mn-ea"/>
              <a:ea typeface="+mn-ea"/>
            </a:endParaRPr>
          </a:p>
          <a:p>
            <a:endParaRPr lang="en-US" altLang="zh-CN" sz="4400" dirty="0">
              <a:solidFill>
                <a:schemeClr val="tx1"/>
              </a:solidFill>
              <a:effectLst>
                <a:outerShdw blurRad="38100" dist="19050" dir="2700000" algn="tl" rotWithShape="0">
                  <a:schemeClr val="dk1">
                    <a:alpha val="40000"/>
                  </a:schemeClr>
                </a:outerShdw>
              </a:effectLst>
              <a:ea typeface="+mn-ea"/>
            </a:endParaRPr>
          </a:p>
        </p:txBody>
      </p:sp>
    </p:spTree>
    <p:extLst>
      <p:ext uri="{BB962C8B-B14F-4D97-AF65-F5344CB8AC3E}">
        <p14:creationId xmlns:p14="http://schemas.microsoft.com/office/powerpoint/2010/main" val="681678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3</a:t>
            </a:fld>
            <a:endParaRPr lang="zh-CN" altLang="en-US"/>
          </a:p>
        </p:txBody>
      </p:sp>
      <p:sp>
        <p:nvSpPr>
          <p:cNvPr id="4" name="标题 3"/>
          <p:cNvSpPr>
            <a:spLocks noGrp="1"/>
          </p:cNvSpPr>
          <p:nvPr>
            <p:ph type="title"/>
          </p:nvPr>
        </p:nvSpPr>
        <p:spPr/>
        <p:txBody>
          <a:bodyPr/>
          <a:lstStyle/>
          <a:p>
            <a:r>
              <a:rPr lang="zh-CN" altLang="en-US" sz="2400" dirty="0"/>
              <a:t>课题任务</a:t>
            </a:r>
          </a:p>
        </p:txBody>
      </p:sp>
      <p:sp>
        <p:nvSpPr>
          <p:cNvPr id="8" name="文本框 224">
            <a:extLst>
              <a:ext uri="{FF2B5EF4-FFF2-40B4-BE49-F238E27FC236}">
                <a16:creationId xmlns:a16="http://schemas.microsoft.com/office/drawing/2014/main" id="{F904E493-7A55-449E-B889-B0EE36062CD8}"/>
              </a:ext>
            </a:extLst>
          </p:cNvPr>
          <p:cNvSpPr txBox="1">
            <a:spLocks noChangeArrowheads="1"/>
          </p:cNvSpPr>
          <p:nvPr/>
        </p:nvSpPr>
        <p:spPr bwMode="auto">
          <a:xfrm>
            <a:off x="539552" y="1324980"/>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0D0957"/>
                </a:solidFill>
                <a:latin typeface="微软雅黑" pitchFamily="34" charset="-122"/>
                <a:ea typeface="微软雅黑" pitchFamily="34" charset="-122"/>
              </a:rPr>
              <a:t>课题目标</a:t>
            </a:r>
          </a:p>
        </p:txBody>
      </p:sp>
      <p:sp>
        <p:nvSpPr>
          <p:cNvPr id="9" name="文本框 8">
            <a:extLst>
              <a:ext uri="{FF2B5EF4-FFF2-40B4-BE49-F238E27FC236}">
                <a16:creationId xmlns:a16="http://schemas.microsoft.com/office/drawing/2014/main" id="{4E3FB1B2-780B-4EE4-BE63-0CA5627FE45C}"/>
              </a:ext>
            </a:extLst>
          </p:cNvPr>
          <p:cNvSpPr txBox="1"/>
          <p:nvPr/>
        </p:nvSpPr>
        <p:spPr>
          <a:xfrm>
            <a:off x="539552" y="2022976"/>
            <a:ext cx="8780610" cy="707886"/>
          </a:xfrm>
          <a:prstGeom prst="rect">
            <a:avLst/>
          </a:prstGeom>
          <a:noFill/>
        </p:spPr>
        <p:txBody>
          <a:bodyPr wrap="square" rtlCol="0">
            <a:spAutoFit/>
          </a:bodyPr>
          <a:lstStyle/>
          <a:p>
            <a:pPr marL="285750" indent="-285750">
              <a:buFont typeface="Wingdings" panose="05000000000000000000" pitchFamily="2" charset="2"/>
              <a:buChar char="l"/>
            </a:pPr>
            <a:r>
              <a:rPr lang="zh-CN" altLang="en-US" sz="2000" dirty="0"/>
              <a:t>发表或录用</a:t>
            </a:r>
            <a:r>
              <a:rPr lang="en-US" altLang="zh-CN" sz="2000" dirty="0"/>
              <a:t>6</a:t>
            </a:r>
            <a:r>
              <a:rPr lang="zh-CN" altLang="en-US" sz="2000" dirty="0"/>
              <a:t>篇，其中</a:t>
            </a:r>
            <a:r>
              <a:rPr lang="en-US" altLang="zh-CN" sz="2000" dirty="0"/>
              <a:t>CCF A</a:t>
            </a:r>
            <a:r>
              <a:rPr lang="zh-CN" altLang="en-US" sz="2000" dirty="0"/>
              <a:t>类论文</a:t>
            </a:r>
            <a:r>
              <a:rPr lang="en-US" altLang="zh-CN" sz="2000" dirty="0"/>
              <a:t>3</a:t>
            </a:r>
            <a:r>
              <a:rPr lang="zh-CN" altLang="en-US" sz="2000" dirty="0"/>
              <a:t>篇</a:t>
            </a:r>
          </a:p>
          <a:p>
            <a:pPr marL="285750" indent="-285750">
              <a:buFont typeface="Wingdings" panose="05000000000000000000" pitchFamily="2" charset="2"/>
              <a:buChar char="l"/>
            </a:pPr>
            <a:r>
              <a:rPr lang="zh-CN" altLang="en-US" sz="2000" dirty="0"/>
              <a:t>申请发明专利</a:t>
            </a:r>
            <a:r>
              <a:rPr lang="en-US" altLang="zh-CN" sz="2000" dirty="0"/>
              <a:t>4</a:t>
            </a:r>
            <a:r>
              <a:rPr lang="zh-CN" altLang="en-US" sz="2000" dirty="0"/>
              <a:t>个</a:t>
            </a:r>
          </a:p>
        </p:txBody>
      </p:sp>
      <p:sp>
        <p:nvSpPr>
          <p:cNvPr id="10" name="文本框 224">
            <a:extLst>
              <a:ext uri="{FF2B5EF4-FFF2-40B4-BE49-F238E27FC236}">
                <a16:creationId xmlns:a16="http://schemas.microsoft.com/office/drawing/2014/main" id="{892E81C2-33F5-4454-A7AB-3646574074DD}"/>
              </a:ext>
            </a:extLst>
          </p:cNvPr>
          <p:cNvSpPr txBox="1">
            <a:spLocks noChangeArrowheads="1"/>
          </p:cNvSpPr>
          <p:nvPr/>
        </p:nvSpPr>
        <p:spPr bwMode="auto">
          <a:xfrm>
            <a:off x="539552" y="3603839"/>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0D0957"/>
                </a:solidFill>
                <a:latin typeface="微软雅黑" pitchFamily="34" charset="-122"/>
                <a:ea typeface="微软雅黑" pitchFamily="34" charset="-122"/>
              </a:rPr>
              <a:t>研究内容</a:t>
            </a:r>
          </a:p>
        </p:txBody>
      </p:sp>
      <p:sp>
        <p:nvSpPr>
          <p:cNvPr id="15" name="文本框 14">
            <a:extLst>
              <a:ext uri="{FF2B5EF4-FFF2-40B4-BE49-F238E27FC236}">
                <a16:creationId xmlns:a16="http://schemas.microsoft.com/office/drawing/2014/main" id="{8C254EFB-9F30-4157-8E7E-223D11EECEAC}"/>
              </a:ext>
            </a:extLst>
          </p:cNvPr>
          <p:cNvSpPr txBox="1"/>
          <p:nvPr/>
        </p:nvSpPr>
        <p:spPr>
          <a:xfrm>
            <a:off x="539552" y="4293096"/>
            <a:ext cx="8780610" cy="1015663"/>
          </a:xfrm>
          <a:prstGeom prst="rect">
            <a:avLst/>
          </a:prstGeom>
          <a:noFill/>
        </p:spPr>
        <p:txBody>
          <a:bodyPr wrap="square" rtlCol="0">
            <a:spAutoFit/>
          </a:bodyPr>
          <a:lstStyle/>
          <a:p>
            <a:pPr marL="285750" indent="-285750">
              <a:buFont typeface="Wingdings" panose="05000000000000000000" pitchFamily="2" charset="2"/>
              <a:buChar char="l"/>
            </a:pPr>
            <a:r>
              <a:rPr lang="zh-CN" altLang="en-US" sz="2000" dirty="0"/>
              <a:t>基于机器学习的虚拟化网络的资源高效利用研究</a:t>
            </a:r>
          </a:p>
          <a:p>
            <a:pPr marL="285750" indent="-285750">
              <a:buFont typeface="Wingdings" panose="05000000000000000000" pitchFamily="2" charset="2"/>
              <a:buChar char="l"/>
            </a:pPr>
            <a:r>
              <a:rPr lang="zh-CN" altLang="en-US" sz="2000" dirty="0"/>
              <a:t>基于机器学习的虚拟化网络的负载均衡研究</a:t>
            </a:r>
          </a:p>
          <a:p>
            <a:pPr marL="285750" indent="-285750">
              <a:buFont typeface="Wingdings" panose="05000000000000000000" pitchFamily="2" charset="2"/>
              <a:buChar char="l"/>
            </a:pPr>
            <a:r>
              <a:rPr lang="zh-CN" altLang="en-US" sz="2000" dirty="0"/>
              <a:t>基于机器学习的虚拟化网络的故障检测研究</a:t>
            </a:r>
          </a:p>
        </p:txBody>
      </p:sp>
    </p:spTree>
    <p:extLst>
      <p:ext uri="{BB962C8B-B14F-4D97-AF65-F5344CB8AC3E}">
        <p14:creationId xmlns:p14="http://schemas.microsoft.com/office/powerpoint/2010/main" val="407269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4</a:t>
            </a:fld>
            <a:endParaRPr lang="zh-CN" altLang="en-US"/>
          </a:p>
        </p:txBody>
      </p:sp>
      <p:sp>
        <p:nvSpPr>
          <p:cNvPr id="4" name="标题 3"/>
          <p:cNvSpPr>
            <a:spLocks noGrp="1"/>
          </p:cNvSpPr>
          <p:nvPr>
            <p:ph type="title"/>
          </p:nvPr>
        </p:nvSpPr>
        <p:spPr/>
        <p:txBody>
          <a:bodyPr/>
          <a:lstStyle/>
          <a:p>
            <a:r>
              <a:rPr lang="zh-CN" altLang="en-US" sz="2400" dirty="0"/>
              <a:t>目录</a:t>
            </a:r>
          </a:p>
        </p:txBody>
      </p:sp>
      <p:sp>
        <p:nvSpPr>
          <p:cNvPr id="9" name="Content Placeholder 1">
            <a:extLst>
              <a:ext uri="{FF2B5EF4-FFF2-40B4-BE49-F238E27FC236}">
                <a16:creationId xmlns:a16="http://schemas.microsoft.com/office/drawing/2014/main" id="{01DAEDFB-5CF1-4863-BDE3-0997688E61F7}"/>
              </a:ext>
            </a:extLst>
          </p:cNvPr>
          <p:cNvSpPr>
            <a:spLocks noGrp="1"/>
          </p:cNvSpPr>
          <p:nvPr>
            <p:ph sz="half" idx="1"/>
          </p:nvPr>
        </p:nvSpPr>
        <p:spPr>
          <a:xfrm>
            <a:off x="395536" y="1196752"/>
            <a:ext cx="8112156" cy="4964668"/>
          </a:xfrm>
        </p:spPr>
        <p:txBody>
          <a:bodyPr/>
          <a:lstStyle/>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课题任务</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solidFill>
                  <a:srgbClr val="FF0000"/>
                </a:solidFill>
                <a:latin typeface="微软雅黑" panose="020B0503020204020204" pitchFamily="34" charset="-122"/>
                <a:ea typeface="微软雅黑" panose="020B0503020204020204" pitchFamily="34" charset="-122"/>
              </a:rPr>
              <a:t>课题完成情况</a:t>
            </a:r>
            <a:endParaRPr lang="en-US" altLang="zh-CN" sz="2800" dirty="0">
              <a:solidFill>
                <a:srgbClr val="FF0000"/>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主要工作及创新</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课题经费使用情况</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下一步研究工作计划</a:t>
            </a:r>
            <a:endParaRPr 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261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5</a:t>
            </a:fld>
            <a:endParaRPr lang="zh-CN" altLang="en-US"/>
          </a:p>
        </p:txBody>
      </p:sp>
      <p:sp>
        <p:nvSpPr>
          <p:cNvPr id="4" name="标题 3"/>
          <p:cNvSpPr>
            <a:spLocks noGrp="1"/>
          </p:cNvSpPr>
          <p:nvPr>
            <p:ph type="title"/>
          </p:nvPr>
        </p:nvSpPr>
        <p:spPr/>
        <p:txBody>
          <a:bodyPr/>
          <a:lstStyle/>
          <a:p>
            <a:r>
              <a:rPr lang="zh-CN" altLang="en-US" sz="2400" dirty="0"/>
              <a:t>课题完成情况</a:t>
            </a:r>
          </a:p>
        </p:txBody>
      </p:sp>
      <p:sp>
        <p:nvSpPr>
          <p:cNvPr id="8" name="文本框 224">
            <a:extLst>
              <a:ext uri="{FF2B5EF4-FFF2-40B4-BE49-F238E27FC236}">
                <a16:creationId xmlns:a16="http://schemas.microsoft.com/office/drawing/2014/main" id="{0A494273-6C48-4408-B512-28DB6EBEEA04}"/>
              </a:ext>
            </a:extLst>
          </p:cNvPr>
          <p:cNvSpPr txBox="1">
            <a:spLocks noChangeArrowheads="1"/>
          </p:cNvSpPr>
          <p:nvPr/>
        </p:nvSpPr>
        <p:spPr bwMode="auto">
          <a:xfrm>
            <a:off x="251520" y="978700"/>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0D0957"/>
                </a:solidFill>
                <a:latin typeface="微软雅黑" pitchFamily="34" charset="-122"/>
                <a:ea typeface="微软雅黑" pitchFamily="34" charset="-122"/>
              </a:rPr>
              <a:t>论文</a:t>
            </a:r>
          </a:p>
        </p:txBody>
      </p:sp>
      <p:sp>
        <p:nvSpPr>
          <p:cNvPr id="10" name="文本框 9">
            <a:extLst>
              <a:ext uri="{FF2B5EF4-FFF2-40B4-BE49-F238E27FC236}">
                <a16:creationId xmlns:a16="http://schemas.microsoft.com/office/drawing/2014/main" id="{5B9DB704-EAB2-4B04-9F36-F0E36A7F3F9D}"/>
              </a:ext>
            </a:extLst>
          </p:cNvPr>
          <p:cNvSpPr txBox="1"/>
          <p:nvPr/>
        </p:nvSpPr>
        <p:spPr>
          <a:xfrm>
            <a:off x="251520" y="1498544"/>
            <a:ext cx="8780610" cy="584775"/>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dirty="0"/>
              <a:t>已发表论文</a:t>
            </a:r>
            <a:r>
              <a:rPr lang="en-US" altLang="zh-CN" sz="1600" dirty="0"/>
              <a:t>7</a:t>
            </a:r>
            <a:r>
              <a:rPr lang="zh-CN" altLang="en-US" sz="1600" dirty="0"/>
              <a:t>篇，其中</a:t>
            </a:r>
            <a:r>
              <a:rPr lang="en-US" altLang="zh-CN" sz="1600" dirty="0"/>
              <a:t>CCF A</a:t>
            </a:r>
            <a:r>
              <a:rPr lang="zh-CN" altLang="en-US" sz="1600" dirty="0"/>
              <a:t>类论文</a:t>
            </a:r>
            <a:r>
              <a:rPr lang="en-US" altLang="zh-CN" sz="1600" dirty="0"/>
              <a:t>3</a:t>
            </a:r>
            <a:r>
              <a:rPr lang="zh-CN" altLang="en-US" sz="1600" dirty="0"/>
              <a:t>篇</a:t>
            </a:r>
          </a:p>
          <a:p>
            <a:pPr marL="285750" indent="-285750">
              <a:buFont typeface="Wingdings" panose="05000000000000000000" pitchFamily="2" charset="2"/>
              <a:buChar char="l"/>
            </a:pPr>
            <a:r>
              <a:rPr lang="zh-CN" altLang="en-US" sz="1600" dirty="0"/>
              <a:t>已投稿论文</a:t>
            </a:r>
            <a:r>
              <a:rPr lang="en-US" altLang="zh-CN" sz="1600" dirty="0"/>
              <a:t>3</a:t>
            </a:r>
            <a:r>
              <a:rPr lang="zh-CN" altLang="en-US" sz="1600" dirty="0"/>
              <a:t>篇</a:t>
            </a:r>
          </a:p>
        </p:txBody>
      </p:sp>
      <p:sp>
        <p:nvSpPr>
          <p:cNvPr id="11" name="文本框 224">
            <a:extLst>
              <a:ext uri="{FF2B5EF4-FFF2-40B4-BE49-F238E27FC236}">
                <a16:creationId xmlns:a16="http://schemas.microsoft.com/office/drawing/2014/main" id="{A86B7A09-A56B-4804-93E4-DC429B0B4D56}"/>
              </a:ext>
            </a:extLst>
          </p:cNvPr>
          <p:cNvSpPr txBox="1">
            <a:spLocks noChangeArrowheads="1"/>
          </p:cNvSpPr>
          <p:nvPr/>
        </p:nvSpPr>
        <p:spPr bwMode="auto">
          <a:xfrm>
            <a:off x="232453" y="2070519"/>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0D0957"/>
                </a:solidFill>
                <a:latin typeface="微软雅黑" pitchFamily="34" charset="-122"/>
                <a:ea typeface="微软雅黑" pitchFamily="34" charset="-122"/>
              </a:rPr>
              <a:t>专利</a:t>
            </a:r>
          </a:p>
        </p:txBody>
      </p:sp>
      <p:sp>
        <p:nvSpPr>
          <p:cNvPr id="15" name="文本框 14">
            <a:extLst>
              <a:ext uri="{FF2B5EF4-FFF2-40B4-BE49-F238E27FC236}">
                <a16:creationId xmlns:a16="http://schemas.microsoft.com/office/drawing/2014/main" id="{E40A2FEF-6C06-4B74-9E64-C80FB807D249}"/>
              </a:ext>
            </a:extLst>
          </p:cNvPr>
          <p:cNvSpPr txBox="1"/>
          <p:nvPr/>
        </p:nvSpPr>
        <p:spPr>
          <a:xfrm>
            <a:off x="232453" y="2655294"/>
            <a:ext cx="8780610" cy="1323439"/>
          </a:xfrm>
          <a:prstGeom prst="rect">
            <a:avLst/>
          </a:prstGeom>
          <a:noFill/>
        </p:spPr>
        <p:txBody>
          <a:bodyPr wrap="square" rtlCol="0">
            <a:spAutoFit/>
          </a:bodyPr>
          <a:lstStyle/>
          <a:p>
            <a:r>
              <a:rPr lang="zh-CN" altLang="en-US" sz="1600" dirty="0"/>
              <a:t>     </a:t>
            </a:r>
            <a:r>
              <a:rPr lang="zh-CN" altLang="en-US" sz="1600" b="1" dirty="0"/>
              <a:t>已申请发明专利</a:t>
            </a:r>
            <a:r>
              <a:rPr lang="en-US" altLang="zh-CN" sz="1600" b="1" dirty="0"/>
              <a:t>4</a:t>
            </a:r>
            <a:r>
              <a:rPr lang="zh-CN" altLang="en-US" sz="1600" b="1" dirty="0"/>
              <a:t>项：</a:t>
            </a:r>
            <a:endParaRPr lang="en-US" altLang="zh-CN" sz="1600" dirty="0"/>
          </a:p>
          <a:p>
            <a:pPr marL="285750" indent="-285750">
              <a:buFont typeface="Wingdings" panose="05000000000000000000" pitchFamily="2" charset="2"/>
              <a:buChar char="l"/>
            </a:pPr>
            <a:r>
              <a:rPr lang="zh-CN" altLang="en-US" sz="1600" dirty="0"/>
              <a:t>电子科技大学</a:t>
            </a:r>
            <a:r>
              <a:rPr lang="en-US" altLang="zh-CN" sz="1600" dirty="0"/>
              <a:t>.</a:t>
            </a:r>
            <a:r>
              <a:rPr lang="zh-CN" altLang="en-US" sz="1600" dirty="0"/>
              <a:t>一种</a:t>
            </a:r>
            <a:r>
              <a:rPr lang="en-US" altLang="zh-CN" sz="1600" dirty="0"/>
              <a:t>SDN</a:t>
            </a:r>
            <a:r>
              <a:rPr lang="zh-CN" altLang="en-US" sz="1600" dirty="0"/>
              <a:t>网络下的</a:t>
            </a:r>
            <a:r>
              <a:rPr lang="en-US" altLang="zh-CN" sz="1600" dirty="0"/>
              <a:t>Dos</a:t>
            </a:r>
            <a:r>
              <a:rPr lang="zh-CN" altLang="en-US" sz="1600" dirty="0"/>
              <a:t>攻击防控方法及装置</a:t>
            </a:r>
            <a:r>
              <a:rPr lang="en-US" altLang="zh-CN" sz="1600" dirty="0"/>
              <a:t>.</a:t>
            </a:r>
          </a:p>
          <a:p>
            <a:pPr marL="285750" indent="-285750">
              <a:buFont typeface="Wingdings" panose="05000000000000000000" pitchFamily="2" charset="2"/>
              <a:buChar char="l"/>
            </a:pPr>
            <a:r>
              <a:rPr lang="zh-CN" altLang="en-US" sz="1600" dirty="0"/>
              <a:t>电子科技大学</a:t>
            </a:r>
            <a:r>
              <a:rPr lang="en-US" altLang="zh-CN" sz="1600" dirty="0"/>
              <a:t>.</a:t>
            </a:r>
            <a:r>
              <a:rPr lang="zh-CN" altLang="en-US" sz="1600" dirty="0"/>
              <a:t>一种</a:t>
            </a:r>
            <a:r>
              <a:rPr lang="en-US" altLang="zh-CN" sz="1600" dirty="0"/>
              <a:t>NFV</a:t>
            </a:r>
            <a:r>
              <a:rPr lang="zh-CN" altLang="en-US" sz="1600" dirty="0"/>
              <a:t>资源调度方法、装置以及系统</a:t>
            </a:r>
            <a:r>
              <a:rPr lang="en-US" altLang="zh-CN" sz="1600" dirty="0"/>
              <a:t>. </a:t>
            </a:r>
          </a:p>
          <a:p>
            <a:pPr marL="285750" indent="-285750">
              <a:buFont typeface="Wingdings" panose="05000000000000000000" pitchFamily="2" charset="2"/>
              <a:buChar char="l"/>
            </a:pPr>
            <a:r>
              <a:rPr lang="zh-CN" altLang="en-US" sz="1600" dirty="0"/>
              <a:t>电子科技大学</a:t>
            </a:r>
            <a:r>
              <a:rPr lang="en-US" altLang="zh-CN" sz="1600" dirty="0"/>
              <a:t>.</a:t>
            </a:r>
            <a:r>
              <a:rPr lang="zh-CN" altLang="en-US" sz="1600" dirty="0"/>
              <a:t>一种基于图卷积神经网络与深度强化学习的负载均衡方法</a:t>
            </a:r>
            <a:r>
              <a:rPr lang="en-US" altLang="zh-CN" sz="1600" dirty="0"/>
              <a:t>. </a:t>
            </a:r>
          </a:p>
          <a:p>
            <a:pPr marL="285750" indent="-285750">
              <a:buFont typeface="Wingdings" panose="05000000000000000000" pitchFamily="2" charset="2"/>
              <a:buChar char="l"/>
            </a:pPr>
            <a:r>
              <a:rPr lang="zh-CN" altLang="en-US" sz="1600" dirty="0"/>
              <a:t>电子科技大学</a:t>
            </a:r>
            <a:r>
              <a:rPr lang="en-US" altLang="zh-CN" sz="1600" dirty="0"/>
              <a:t>.</a:t>
            </a:r>
            <a:r>
              <a:rPr lang="zh-CN" altLang="en-US" sz="1600" dirty="0"/>
              <a:t>一种基于生成对抗网络的虚拟网络映射方法及装置</a:t>
            </a:r>
            <a:r>
              <a:rPr lang="en-US" altLang="zh-CN" sz="1600" dirty="0"/>
              <a:t>.</a:t>
            </a:r>
          </a:p>
        </p:txBody>
      </p:sp>
      <p:sp>
        <p:nvSpPr>
          <p:cNvPr id="16" name="文本框 224">
            <a:extLst>
              <a:ext uri="{FF2B5EF4-FFF2-40B4-BE49-F238E27FC236}">
                <a16:creationId xmlns:a16="http://schemas.microsoft.com/office/drawing/2014/main" id="{311ED888-5285-462B-8358-DA9095056A52}"/>
              </a:ext>
            </a:extLst>
          </p:cNvPr>
          <p:cNvSpPr txBox="1">
            <a:spLocks noChangeArrowheads="1"/>
          </p:cNvSpPr>
          <p:nvPr/>
        </p:nvSpPr>
        <p:spPr bwMode="auto">
          <a:xfrm>
            <a:off x="232453" y="3985359"/>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0D0957"/>
                </a:solidFill>
                <a:latin typeface="微软雅黑" pitchFamily="34" charset="-122"/>
                <a:ea typeface="微软雅黑" pitchFamily="34" charset="-122"/>
              </a:rPr>
              <a:t>报告</a:t>
            </a:r>
          </a:p>
        </p:txBody>
      </p:sp>
      <p:sp>
        <p:nvSpPr>
          <p:cNvPr id="17" name="文本框 16">
            <a:extLst>
              <a:ext uri="{FF2B5EF4-FFF2-40B4-BE49-F238E27FC236}">
                <a16:creationId xmlns:a16="http://schemas.microsoft.com/office/drawing/2014/main" id="{7A2F0E46-47FB-46B8-94AC-2EA3752B799C}"/>
              </a:ext>
            </a:extLst>
          </p:cNvPr>
          <p:cNvSpPr txBox="1"/>
          <p:nvPr/>
        </p:nvSpPr>
        <p:spPr>
          <a:xfrm>
            <a:off x="229275" y="4557447"/>
            <a:ext cx="8780610" cy="2062103"/>
          </a:xfrm>
          <a:prstGeom prst="rect">
            <a:avLst/>
          </a:prstGeom>
          <a:noFill/>
        </p:spPr>
        <p:txBody>
          <a:bodyPr wrap="square" rtlCol="0">
            <a:spAutoFit/>
          </a:bodyPr>
          <a:lstStyle/>
          <a:p>
            <a:r>
              <a:rPr lang="zh-CN" altLang="en-US" sz="1600" dirty="0"/>
              <a:t>     </a:t>
            </a:r>
            <a:r>
              <a:rPr lang="zh-CN" altLang="en-US" sz="1600" b="1" dirty="0"/>
              <a:t>评估报告</a:t>
            </a:r>
            <a:r>
              <a:rPr lang="en-US" altLang="zh-CN" sz="1600" b="1" dirty="0"/>
              <a:t>1</a:t>
            </a:r>
            <a:r>
              <a:rPr lang="zh-CN" altLang="en-US" sz="1600" b="1" dirty="0"/>
              <a:t>份，工作总结报告</a:t>
            </a:r>
            <a:r>
              <a:rPr lang="en-US" altLang="zh-CN" sz="1600" b="1" dirty="0"/>
              <a:t>1</a:t>
            </a:r>
            <a:r>
              <a:rPr lang="zh-CN" altLang="en-US" sz="1600" b="1" dirty="0"/>
              <a:t>份，技术报告</a:t>
            </a:r>
            <a:r>
              <a:rPr lang="en-US" altLang="zh-CN" sz="1600" b="1" dirty="0"/>
              <a:t>2</a:t>
            </a:r>
            <a:r>
              <a:rPr lang="zh-CN" altLang="en-US" sz="1600" b="1" dirty="0"/>
              <a:t>份，测试报告</a:t>
            </a:r>
            <a:r>
              <a:rPr lang="en-US" altLang="zh-CN" sz="1600" b="1" dirty="0"/>
              <a:t>3</a:t>
            </a:r>
            <a:r>
              <a:rPr lang="zh-CN" altLang="en-US" sz="1600" b="1" dirty="0"/>
              <a:t>份</a:t>
            </a:r>
            <a:endParaRPr lang="en-US" altLang="zh-CN" sz="1600" b="1" dirty="0"/>
          </a:p>
          <a:p>
            <a:pPr marL="285750" indent="-285750">
              <a:buFont typeface="Wingdings" panose="05000000000000000000" pitchFamily="2" charset="2"/>
              <a:buChar char="l"/>
            </a:pPr>
            <a:r>
              <a:rPr lang="zh-CN" altLang="en-US" sz="1600" dirty="0"/>
              <a:t>自主科研专项项目验收评估报告</a:t>
            </a:r>
            <a:endParaRPr lang="en-US" altLang="zh-CN" sz="1600" dirty="0"/>
          </a:p>
          <a:p>
            <a:pPr marL="285750" indent="-285750">
              <a:buFont typeface="Wingdings" panose="05000000000000000000" pitchFamily="2" charset="2"/>
              <a:buChar char="l"/>
            </a:pPr>
            <a:r>
              <a:rPr lang="zh-CN" altLang="en-US" sz="1600" dirty="0"/>
              <a:t>网络虚拟化与机器学习融合工作总结报告</a:t>
            </a:r>
          </a:p>
          <a:p>
            <a:pPr marL="285750" indent="-285750">
              <a:buFont typeface="Wingdings" panose="05000000000000000000" pitchFamily="2" charset="2"/>
              <a:buChar char="l"/>
            </a:pPr>
            <a:r>
              <a:rPr lang="zh-CN" altLang="en-US" sz="1600" dirty="0"/>
              <a:t>网络虚拟化与机器学习融合技术报告</a:t>
            </a:r>
          </a:p>
          <a:p>
            <a:pPr marL="285750" indent="-285750">
              <a:buFont typeface="Wingdings" panose="05000000000000000000" pitchFamily="2" charset="2"/>
              <a:buChar char="l"/>
            </a:pPr>
            <a:r>
              <a:rPr lang="zh-CN" altLang="en-US" sz="1600" dirty="0"/>
              <a:t>网络虚拟化与机器学习融合技术总结报告</a:t>
            </a:r>
          </a:p>
          <a:p>
            <a:pPr marL="285750" indent="-285750">
              <a:buFont typeface="Wingdings" panose="05000000000000000000" pitchFamily="2" charset="2"/>
              <a:buChar char="l"/>
            </a:pPr>
            <a:r>
              <a:rPr lang="zh-CN" altLang="en-US" sz="1600" dirty="0"/>
              <a:t>负载均衡的训练与测试报告</a:t>
            </a:r>
          </a:p>
          <a:p>
            <a:pPr marL="285750" indent="-285750">
              <a:buFont typeface="Wingdings" panose="05000000000000000000" pitchFamily="2" charset="2"/>
              <a:buChar char="l"/>
            </a:pPr>
            <a:r>
              <a:rPr lang="zh-CN" altLang="en-US" sz="1600" dirty="0"/>
              <a:t>故障诊断测试报告</a:t>
            </a:r>
          </a:p>
          <a:p>
            <a:pPr marL="285750" indent="-285750">
              <a:buFont typeface="Wingdings" panose="05000000000000000000" pitchFamily="2" charset="2"/>
              <a:buChar char="l"/>
            </a:pPr>
            <a:r>
              <a:rPr lang="zh-CN" altLang="en-US" sz="1600" dirty="0"/>
              <a:t>资源分配的训练与测试报告</a:t>
            </a:r>
          </a:p>
        </p:txBody>
      </p:sp>
    </p:spTree>
    <p:extLst>
      <p:ext uri="{BB962C8B-B14F-4D97-AF65-F5344CB8AC3E}">
        <p14:creationId xmlns:p14="http://schemas.microsoft.com/office/powerpoint/2010/main" val="300698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6</a:t>
            </a:fld>
            <a:endParaRPr lang="zh-CN" altLang="en-US"/>
          </a:p>
        </p:txBody>
      </p:sp>
      <p:sp>
        <p:nvSpPr>
          <p:cNvPr id="4" name="标题 3"/>
          <p:cNvSpPr>
            <a:spLocks noGrp="1"/>
          </p:cNvSpPr>
          <p:nvPr>
            <p:ph type="title"/>
          </p:nvPr>
        </p:nvSpPr>
        <p:spPr/>
        <p:txBody>
          <a:bodyPr/>
          <a:lstStyle/>
          <a:p>
            <a:r>
              <a:rPr lang="zh-CN" altLang="en-US" sz="2400" dirty="0"/>
              <a:t>目录</a:t>
            </a:r>
          </a:p>
        </p:txBody>
      </p:sp>
      <p:sp>
        <p:nvSpPr>
          <p:cNvPr id="9" name="Content Placeholder 1">
            <a:extLst>
              <a:ext uri="{FF2B5EF4-FFF2-40B4-BE49-F238E27FC236}">
                <a16:creationId xmlns:a16="http://schemas.microsoft.com/office/drawing/2014/main" id="{01DAEDFB-5CF1-4863-BDE3-0997688E61F7}"/>
              </a:ext>
            </a:extLst>
          </p:cNvPr>
          <p:cNvSpPr>
            <a:spLocks noGrp="1"/>
          </p:cNvSpPr>
          <p:nvPr>
            <p:ph sz="half" idx="1"/>
          </p:nvPr>
        </p:nvSpPr>
        <p:spPr>
          <a:xfrm>
            <a:off x="395536" y="1196752"/>
            <a:ext cx="8112156" cy="4964668"/>
          </a:xfrm>
        </p:spPr>
        <p:txBody>
          <a:bodyPr/>
          <a:lstStyle/>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课题任务</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课题完成情况</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solidFill>
                  <a:srgbClr val="FF0000"/>
                </a:solidFill>
                <a:latin typeface="微软雅黑" panose="020B0503020204020204" pitchFamily="34" charset="-122"/>
                <a:ea typeface="微软雅黑" panose="020B0503020204020204" pitchFamily="34" charset="-122"/>
              </a:rPr>
              <a:t>主要工作及创新</a:t>
            </a:r>
            <a:endParaRPr lang="en-US" altLang="zh-CN" sz="2800" dirty="0">
              <a:solidFill>
                <a:srgbClr val="FF0000"/>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课题经费使用情况</a:t>
            </a:r>
            <a:endParaRPr lang="en-US" altLang="zh-CN" sz="28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下一步研究工作计划</a:t>
            </a:r>
            <a:endParaRPr 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7663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7</a:t>
            </a:fld>
            <a:endParaRPr lang="zh-CN" altLang="en-US"/>
          </a:p>
        </p:txBody>
      </p:sp>
      <p:sp>
        <p:nvSpPr>
          <p:cNvPr id="4" name="标题 3"/>
          <p:cNvSpPr>
            <a:spLocks noGrp="1"/>
          </p:cNvSpPr>
          <p:nvPr>
            <p:ph type="title"/>
          </p:nvPr>
        </p:nvSpPr>
        <p:spPr/>
        <p:txBody>
          <a:bodyPr/>
          <a:lstStyle/>
          <a:p>
            <a:r>
              <a:rPr lang="zh-CN" altLang="en-US" sz="2400" dirty="0"/>
              <a:t>主要工作及创新</a:t>
            </a:r>
            <a:r>
              <a:rPr lang="en-US" altLang="zh-CN" sz="2400" dirty="0"/>
              <a:t>-1</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8175072"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FF0000"/>
                </a:solidFill>
                <a:latin typeface="微软雅黑" pitchFamily="34" charset="-122"/>
                <a:ea typeface="微软雅黑" pitchFamily="34" charset="-122"/>
              </a:rPr>
              <a:t>工作一</a:t>
            </a:r>
            <a:r>
              <a:rPr lang="zh-CN" altLang="en-US" sz="2400" b="1" dirty="0">
                <a:solidFill>
                  <a:srgbClr val="0D0957"/>
                </a:solidFill>
                <a:latin typeface="微软雅黑" pitchFamily="34" charset="-122"/>
                <a:ea typeface="微软雅黑" pitchFamily="34" charset="-122"/>
              </a:rPr>
              <a:t>：基于机器学习的虚拟化网络的资源高效利用研究</a:t>
            </a:r>
          </a:p>
        </p:txBody>
      </p:sp>
      <p:sp>
        <p:nvSpPr>
          <p:cNvPr id="62" name="Rectangle 4">
            <a:extLst>
              <a:ext uri="{FF2B5EF4-FFF2-40B4-BE49-F238E27FC236}">
                <a16:creationId xmlns:a16="http://schemas.microsoft.com/office/drawing/2014/main" id="{1D115BD9-2D32-432B-9485-9409A81EE157}"/>
              </a:ext>
            </a:extLst>
          </p:cNvPr>
          <p:cNvSpPr txBox="1">
            <a:spLocks noChangeArrowheads="1"/>
          </p:cNvSpPr>
          <p:nvPr/>
        </p:nvSpPr>
        <p:spPr bwMode="auto">
          <a:xfrm>
            <a:off x="357368" y="1766020"/>
            <a:ext cx="7984944" cy="923318"/>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0"/>
              </a:spcAft>
            </a:pPr>
            <a:r>
              <a:rPr lang="zh-CN" altLang="en-US" dirty="0"/>
              <a:t>针对</a:t>
            </a:r>
            <a:r>
              <a:rPr lang="en-US" altLang="zh-CN" dirty="0">
                <a:solidFill>
                  <a:srgbClr val="FF0000"/>
                </a:solidFill>
              </a:rPr>
              <a:t>NFV</a:t>
            </a:r>
            <a:r>
              <a:rPr lang="zh-CN" altLang="zh-CN" dirty="0">
                <a:solidFill>
                  <a:srgbClr val="FF0000"/>
                </a:solidFill>
              </a:rPr>
              <a:t>资源分配</a:t>
            </a:r>
            <a:r>
              <a:rPr lang="en-US" altLang="zh-CN" dirty="0"/>
              <a:t>(</a:t>
            </a:r>
            <a:r>
              <a:rPr lang="zh-CN" altLang="zh-CN" dirty="0"/>
              <a:t>即</a:t>
            </a:r>
            <a:r>
              <a:rPr lang="en-US" altLang="zh-CN" dirty="0"/>
              <a:t>NFV-RA)</a:t>
            </a:r>
            <a:r>
              <a:rPr lang="zh-CN" altLang="en-US" dirty="0"/>
              <a:t>问题的</a:t>
            </a:r>
            <a:r>
              <a:rPr lang="zh-CN" altLang="en-US" dirty="0">
                <a:solidFill>
                  <a:srgbClr val="FF0000"/>
                </a:solidFill>
              </a:rPr>
              <a:t>动态性</a:t>
            </a:r>
            <a:r>
              <a:rPr lang="zh-CN" altLang="en-US" dirty="0"/>
              <a:t>和</a:t>
            </a:r>
            <a:r>
              <a:rPr lang="zh-CN" altLang="en-US" dirty="0">
                <a:solidFill>
                  <a:srgbClr val="FF0000"/>
                </a:solidFill>
              </a:rPr>
              <a:t>依赖性</a:t>
            </a:r>
            <a:r>
              <a:rPr lang="zh-CN" altLang="en-US" dirty="0"/>
              <a:t>特点，我们提出了</a:t>
            </a:r>
            <a:r>
              <a:rPr lang="zh-CN" altLang="en-US" dirty="0">
                <a:solidFill>
                  <a:srgbClr val="FF0000"/>
                </a:solidFill>
              </a:rPr>
              <a:t>在线协调式的资源分配框架</a:t>
            </a:r>
            <a:r>
              <a:rPr lang="en-US" altLang="zh-CN" dirty="0">
                <a:solidFill>
                  <a:srgbClr val="FF0000"/>
                </a:solidFill>
              </a:rPr>
              <a:t>(OCRA)</a:t>
            </a:r>
            <a:r>
              <a:rPr lang="zh-CN" altLang="en-US" dirty="0"/>
              <a:t>，将问题的三个阶段</a:t>
            </a:r>
            <a:r>
              <a:rPr lang="zh-CN" altLang="en-US" dirty="0">
                <a:solidFill>
                  <a:srgbClr val="FF0000"/>
                </a:solidFill>
              </a:rPr>
              <a:t>以在线的方式同时解决</a:t>
            </a:r>
            <a:r>
              <a:rPr lang="zh-CN" altLang="en-US" dirty="0"/>
              <a:t>。</a:t>
            </a:r>
            <a:endParaRPr lang="en-US" altLang="zh-CN" dirty="0"/>
          </a:p>
        </p:txBody>
      </p:sp>
      <p:pic>
        <p:nvPicPr>
          <p:cNvPr id="2" name="图片 1">
            <a:extLst>
              <a:ext uri="{FF2B5EF4-FFF2-40B4-BE49-F238E27FC236}">
                <a16:creationId xmlns:a16="http://schemas.microsoft.com/office/drawing/2014/main" id="{E0D62D71-9B6C-493B-BA84-CC58A246969A}"/>
              </a:ext>
            </a:extLst>
          </p:cNvPr>
          <p:cNvPicPr>
            <a:picLocks noChangeAspect="1"/>
          </p:cNvPicPr>
          <p:nvPr/>
        </p:nvPicPr>
        <p:blipFill>
          <a:blip r:embed="rId3"/>
          <a:stretch>
            <a:fillRect/>
          </a:stretch>
        </p:blipFill>
        <p:spPr>
          <a:xfrm>
            <a:off x="349406" y="2912126"/>
            <a:ext cx="2568851" cy="2170860"/>
          </a:xfrm>
          <a:prstGeom prst="rect">
            <a:avLst/>
          </a:prstGeom>
        </p:spPr>
      </p:pic>
      <p:pic>
        <p:nvPicPr>
          <p:cNvPr id="5" name="图片 4">
            <a:extLst>
              <a:ext uri="{FF2B5EF4-FFF2-40B4-BE49-F238E27FC236}">
                <a16:creationId xmlns:a16="http://schemas.microsoft.com/office/drawing/2014/main" id="{09CBC675-E38A-43A1-A09D-1B17DA76FC95}"/>
              </a:ext>
            </a:extLst>
          </p:cNvPr>
          <p:cNvPicPr>
            <a:picLocks noChangeAspect="1"/>
          </p:cNvPicPr>
          <p:nvPr/>
        </p:nvPicPr>
        <p:blipFill>
          <a:blip r:embed="rId4"/>
          <a:stretch>
            <a:fillRect/>
          </a:stretch>
        </p:blipFill>
        <p:spPr>
          <a:xfrm>
            <a:off x="2910376" y="2912126"/>
            <a:ext cx="2592830" cy="2170860"/>
          </a:xfrm>
          <a:prstGeom prst="rect">
            <a:avLst/>
          </a:prstGeom>
        </p:spPr>
      </p:pic>
      <p:pic>
        <p:nvPicPr>
          <p:cNvPr id="6" name="图片 5">
            <a:extLst>
              <a:ext uri="{FF2B5EF4-FFF2-40B4-BE49-F238E27FC236}">
                <a16:creationId xmlns:a16="http://schemas.microsoft.com/office/drawing/2014/main" id="{DEB78DC7-B753-41B3-816A-4EF891208CC4}"/>
              </a:ext>
            </a:extLst>
          </p:cNvPr>
          <p:cNvPicPr>
            <a:picLocks noChangeAspect="1"/>
          </p:cNvPicPr>
          <p:nvPr/>
        </p:nvPicPr>
        <p:blipFill>
          <a:blip r:embed="rId5"/>
          <a:stretch>
            <a:fillRect/>
          </a:stretch>
        </p:blipFill>
        <p:spPr>
          <a:xfrm>
            <a:off x="5503206" y="2912126"/>
            <a:ext cx="3300858" cy="1706320"/>
          </a:xfrm>
          <a:prstGeom prst="rect">
            <a:avLst/>
          </a:prstGeom>
        </p:spPr>
      </p:pic>
      <p:sp>
        <p:nvSpPr>
          <p:cNvPr id="13" name="矩形 12">
            <a:extLst>
              <a:ext uri="{FF2B5EF4-FFF2-40B4-BE49-F238E27FC236}">
                <a16:creationId xmlns:a16="http://schemas.microsoft.com/office/drawing/2014/main" id="{02874A57-ADBE-46DA-BF07-A304A645F021}"/>
              </a:ext>
            </a:extLst>
          </p:cNvPr>
          <p:cNvSpPr/>
          <p:nvPr/>
        </p:nvSpPr>
        <p:spPr>
          <a:xfrm>
            <a:off x="59083" y="5098025"/>
            <a:ext cx="3149496" cy="415498"/>
          </a:xfrm>
          <a:prstGeom prst="rect">
            <a:avLst/>
          </a:prstGeom>
        </p:spPr>
        <p:txBody>
          <a:bodyPr wrap="square">
            <a:spAutoFit/>
          </a:bodyPr>
          <a:lstStyle/>
          <a:p>
            <a:pPr algn="ctr" eaLnBrk="0" fontAlgn="base" hangingPunct="0">
              <a:spcBef>
                <a:spcPct val="0"/>
              </a:spcBef>
              <a:spcAft>
                <a:spcPct val="0"/>
              </a:spcAft>
            </a:pPr>
            <a:r>
              <a:rPr lang="en-US" altLang="zh-CN" sz="1200" dirty="0"/>
              <a:t>VNFs</a:t>
            </a:r>
            <a:r>
              <a:rPr lang="zh-CN" altLang="en-US" sz="1200" dirty="0">
                <a:solidFill>
                  <a:srgbClr val="FF0000"/>
                </a:solidFill>
              </a:rPr>
              <a:t>链合成</a:t>
            </a:r>
            <a:endParaRPr lang="en-US" altLang="zh-CN" sz="1200" dirty="0">
              <a:solidFill>
                <a:srgbClr val="FF0000"/>
              </a:solidFill>
            </a:endParaRPr>
          </a:p>
          <a:p>
            <a:pPr algn="ctr" eaLnBrk="0" fontAlgn="base" hangingPunct="0">
              <a:spcBef>
                <a:spcPct val="0"/>
              </a:spcBef>
              <a:spcAft>
                <a:spcPct val="0"/>
              </a:spcAft>
            </a:pPr>
            <a:r>
              <a:rPr lang="zh-CN" altLang="en-US" sz="900" b="1" dirty="0">
                <a:solidFill>
                  <a:prstClr val="black"/>
                </a:solidFill>
                <a:latin typeface="微软雅黑" panose="020B0503020204020204" pitchFamily="34" charset="-122"/>
                <a:ea typeface="微软雅黑" panose="020B0503020204020204" pitchFamily="34" charset="-122"/>
              </a:rPr>
              <a:t>动态地组成</a:t>
            </a:r>
            <a:r>
              <a:rPr lang="en-US" altLang="zh-CN" sz="900" b="1" dirty="0">
                <a:solidFill>
                  <a:prstClr val="black"/>
                </a:solidFill>
                <a:latin typeface="微软雅黑" panose="020B0503020204020204" pitchFamily="34" charset="-122"/>
                <a:ea typeface="微软雅黑" panose="020B0503020204020204" pitchFamily="34" charset="-122"/>
              </a:rPr>
              <a:t>VNF</a:t>
            </a:r>
            <a:r>
              <a:rPr lang="zh-CN" altLang="en-US" sz="900" b="1" dirty="0">
                <a:solidFill>
                  <a:prstClr val="black"/>
                </a:solidFill>
                <a:latin typeface="微软雅黑" panose="020B0503020204020204" pitchFamily="34" charset="-122"/>
                <a:ea typeface="微软雅黑" panose="020B0503020204020204" pitchFamily="34" charset="-122"/>
              </a:rPr>
              <a:t>链，生成</a:t>
            </a:r>
            <a:r>
              <a:rPr lang="en-US" altLang="zh-CN" sz="900" b="1" dirty="0">
                <a:solidFill>
                  <a:srgbClr val="FF0000"/>
                </a:solidFill>
                <a:latin typeface="微软雅黑" panose="020B0503020204020204" pitchFamily="34" charset="-122"/>
                <a:ea typeface="微软雅黑" panose="020B0503020204020204" pitchFamily="34" charset="-122"/>
              </a:rPr>
              <a:t>VNF</a:t>
            </a:r>
            <a:r>
              <a:rPr lang="zh-CN" altLang="en-US" sz="900" b="1" dirty="0">
                <a:solidFill>
                  <a:srgbClr val="FF0000"/>
                </a:solidFill>
                <a:latin typeface="微软雅黑" panose="020B0503020204020204" pitchFamily="34" charset="-122"/>
                <a:ea typeface="微软雅黑" panose="020B0503020204020204" pitchFamily="34" charset="-122"/>
              </a:rPr>
              <a:t>转发图</a:t>
            </a:r>
          </a:p>
        </p:txBody>
      </p:sp>
      <p:sp>
        <p:nvSpPr>
          <p:cNvPr id="14" name="矩形 13">
            <a:extLst>
              <a:ext uri="{FF2B5EF4-FFF2-40B4-BE49-F238E27FC236}">
                <a16:creationId xmlns:a16="http://schemas.microsoft.com/office/drawing/2014/main" id="{0CEE491A-48B9-41E6-8E18-A5F63ACD1E7A}"/>
              </a:ext>
            </a:extLst>
          </p:cNvPr>
          <p:cNvSpPr/>
          <p:nvPr/>
        </p:nvSpPr>
        <p:spPr>
          <a:xfrm>
            <a:off x="5937706" y="5086278"/>
            <a:ext cx="2431857" cy="553998"/>
          </a:xfrm>
          <a:prstGeom prst="rect">
            <a:avLst/>
          </a:prstGeom>
        </p:spPr>
        <p:txBody>
          <a:bodyPr wrap="square">
            <a:spAutoFit/>
          </a:bodyPr>
          <a:lstStyle/>
          <a:p>
            <a:pPr algn="ctr" eaLnBrk="0" fontAlgn="base" hangingPunct="0">
              <a:spcBef>
                <a:spcPct val="0"/>
              </a:spcBef>
              <a:spcAft>
                <a:spcPct val="0"/>
              </a:spcAft>
            </a:pPr>
            <a:r>
              <a:rPr lang="en-US" altLang="zh-CN" sz="1200" dirty="0"/>
              <a:t>VNFs</a:t>
            </a:r>
            <a:r>
              <a:rPr lang="zh-CN" altLang="en-US" sz="1200" dirty="0"/>
              <a:t>调度</a:t>
            </a:r>
            <a:endParaRPr lang="en-US" altLang="zh-CN" sz="1200" dirty="0"/>
          </a:p>
          <a:p>
            <a:pPr algn="ctr" eaLnBrk="0" fontAlgn="base" hangingPunct="0">
              <a:spcBef>
                <a:spcPct val="0"/>
              </a:spcBef>
              <a:spcAft>
                <a:spcPct val="0"/>
              </a:spcAft>
            </a:pPr>
            <a:r>
              <a:rPr lang="zh-CN" altLang="en-US" sz="900" b="1" dirty="0">
                <a:solidFill>
                  <a:prstClr val="black"/>
                </a:solidFill>
                <a:latin typeface="微软雅黑" panose="020B0503020204020204" pitchFamily="34" charset="-122"/>
                <a:ea typeface="微软雅黑" panose="020B0503020204020204" pitchFamily="34" charset="-122"/>
              </a:rPr>
              <a:t>执行每个网络功能以使总执行时间最小化而不降低服务性能</a:t>
            </a:r>
          </a:p>
        </p:txBody>
      </p:sp>
      <p:sp>
        <p:nvSpPr>
          <p:cNvPr id="15" name="矩形 14">
            <a:extLst>
              <a:ext uri="{FF2B5EF4-FFF2-40B4-BE49-F238E27FC236}">
                <a16:creationId xmlns:a16="http://schemas.microsoft.com/office/drawing/2014/main" id="{6029D36F-C663-4B6E-86C6-F11FC12FC279}"/>
              </a:ext>
            </a:extLst>
          </p:cNvPr>
          <p:cNvSpPr/>
          <p:nvPr/>
        </p:nvSpPr>
        <p:spPr>
          <a:xfrm>
            <a:off x="3053425" y="5108421"/>
            <a:ext cx="2592830" cy="415498"/>
          </a:xfrm>
          <a:prstGeom prst="rect">
            <a:avLst/>
          </a:prstGeom>
        </p:spPr>
        <p:txBody>
          <a:bodyPr wrap="square">
            <a:spAutoFit/>
          </a:bodyPr>
          <a:lstStyle/>
          <a:p>
            <a:pPr algn="ctr" eaLnBrk="0" fontAlgn="base" hangingPunct="0">
              <a:spcBef>
                <a:spcPct val="0"/>
              </a:spcBef>
              <a:spcAft>
                <a:spcPct val="0"/>
              </a:spcAft>
            </a:pPr>
            <a:r>
              <a:rPr lang="en-US" altLang="zh-CN" sz="1200" dirty="0"/>
              <a:t>VNFs</a:t>
            </a:r>
            <a:r>
              <a:rPr lang="zh-CN" altLang="en-US" sz="1200" dirty="0">
                <a:solidFill>
                  <a:srgbClr val="FF0000"/>
                </a:solidFill>
              </a:rPr>
              <a:t>转发图嵌入</a:t>
            </a:r>
            <a:endParaRPr lang="en-US" altLang="zh-CN" sz="1200" dirty="0">
              <a:solidFill>
                <a:srgbClr val="FF0000"/>
              </a:solidFill>
            </a:endParaRPr>
          </a:p>
          <a:p>
            <a:pPr algn="ctr" eaLnBrk="0" fontAlgn="base" hangingPunct="0">
              <a:spcBef>
                <a:spcPct val="0"/>
              </a:spcBef>
              <a:spcAft>
                <a:spcPct val="0"/>
              </a:spcAft>
            </a:pPr>
            <a:r>
              <a:rPr lang="zh-CN" altLang="en-US" sz="900" b="1" dirty="0">
                <a:latin typeface="微软雅黑" panose="020B0503020204020204" pitchFamily="34" charset="-122"/>
                <a:ea typeface="微软雅黑" panose="020B0503020204020204" pitchFamily="34" charset="-122"/>
              </a:rPr>
              <a:t>在网络基础设施中分配</a:t>
            </a:r>
            <a:r>
              <a:rPr lang="en-US" altLang="zh-CN" sz="900" b="1" dirty="0">
                <a:latin typeface="微软雅黑" panose="020B0503020204020204" pitchFamily="34" charset="-122"/>
                <a:ea typeface="微软雅黑" panose="020B0503020204020204" pitchFamily="34" charset="-122"/>
              </a:rPr>
              <a:t>VNF-FGs</a:t>
            </a:r>
            <a:endParaRPr lang="zh-CN" altLang="en-US" sz="900" b="1" dirty="0">
              <a:latin typeface="微软雅黑" panose="020B0503020204020204" pitchFamily="34" charset="-122"/>
              <a:ea typeface="微软雅黑" panose="020B0503020204020204" pitchFamily="34" charset="-122"/>
            </a:endParaRPr>
          </a:p>
        </p:txBody>
      </p:sp>
      <p:sp>
        <p:nvSpPr>
          <p:cNvPr id="16" name="Rectangle 4">
            <a:extLst>
              <a:ext uri="{FF2B5EF4-FFF2-40B4-BE49-F238E27FC236}">
                <a16:creationId xmlns:a16="http://schemas.microsoft.com/office/drawing/2014/main" id="{217480F5-6DC4-40BF-ACD4-29A22DE7CEE7}"/>
              </a:ext>
            </a:extLst>
          </p:cNvPr>
          <p:cNvSpPr txBox="1">
            <a:spLocks noChangeArrowheads="1"/>
          </p:cNvSpPr>
          <p:nvPr/>
        </p:nvSpPr>
        <p:spPr bwMode="auto">
          <a:xfrm>
            <a:off x="388206" y="5640276"/>
            <a:ext cx="8367588" cy="905236"/>
          </a:xfrm>
          <a:prstGeom prst="rect">
            <a:avLst/>
          </a:prstGeom>
          <a:ln w="19050">
            <a:solidFill>
              <a:srgbClr val="2B6AB7"/>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lIns="91429" tIns="45714" rIns="91429" bIns="45714">
            <a:spAutoFit/>
          </a:bodyPr>
          <a:lstStyle>
            <a:defPPr>
              <a:defRPr lang="zh-CN"/>
            </a:defPPr>
            <a:lvl1pPr marL="393750" indent="-285750" algn="just" eaLnBrk="0" fontAlgn="base" hangingPunct="0">
              <a:lnSpc>
                <a:spcPct val="130000"/>
              </a:lnSpc>
              <a:spcBef>
                <a:spcPts val="0"/>
              </a:spcBef>
              <a:spcAft>
                <a:spcPts val="0"/>
              </a:spcAft>
              <a:buClr>
                <a:srgbClr val="FF0000"/>
              </a:buClr>
              <a:buSzPct val="90000"/>
              <a:buFont typeface="Wingdings" panose="05000000000000000000" pitchFamily="2" charset="2"/>
              <a:buChar char="l"/>
              <a:defRPr sz="1400" b="1">
                <a:solidFill>
                  <a:srgbClr val="FF0000"/>
                </a:solidFill>
                <a:latin typeface="Times New Roman" panose="02020603050405020304" pitchFamily="18" charset="0"/>
                <a:ea typeface="微软雅黑" pitchFamily="34" charset="-122"/>
                <a:cs typeface="Times New Roman" panose="02020603050405020304" pitchFamily="18" charset="0"/>
              </a:defRPr>
            </a:lvl1pPr>
            <a:lvl2pPr marL="742950" indent="-285750" eaLnBrk="0" fontAlgn="base" hangingPunct="0">
              <a:spcBef>
                <a:spcPct val="20000"/>
              </a:spcBef>
              <a:spcAft>
                <a:spcPct val="0"/>
              </a:spcAft>
              <a:buClr>
                <a:schemeClr val="accent1"/>
              </a:buClr>
              <a:buFont typeface="Wingdings" pitchFamily="2" charset="2"/>
              <a:buChar char="§"/>
              <a:defRPr sz="2800">
                <a:solidFill>
                  <a:schemeClr val="dk1"/>
                </a:solidFill>
              </a:defRPr>
            </a:lvl2pPr>
            <a:lvl3pPr marL="1143000" indent="-228600" eaLnBrk="0" fontAlgn="base" hangingPunct="0">
              <a:spcBef>
                <a:spcPct val="20000"/>
              </a:spcBef>
              <a:spcAft>
                <a:spcPct val="0"/>
              </a:spcAft>
              <a:buClr>
                <a:schemeClr val="tx1"/>
              </a:buClr>
              <a:buChar char="•"/>
              <a:defRPr>
                <a:solidFill>
                  <a:schemeClr val="dk1"/>
                </a:solidFill>
              </a:defRPr>
            </a:lvl3pPr>
            <a:lvl4pPr marL="1600200" indent="-228600" eaLnBrk="0" fontAlgn="base" hangingPunct="0">
              <a:spcBef>
                <a:spcPct val="20000"/>
              </a:spcBef>
              <a:spcAft>
                <a:spcPct val="0"/>
              </a:spcAft>
              <a:buChar char="–"/>
              <a:defRPr sz="2000">
                <a:solidFill>
                  <a:schemeClr val="dk1"/>
                </a:solidFill>
              </a:defRPr>
            </a:lvl4pPr>
            <a:lvl5pPr marL="2057400" indent="-228600" eaLnBrk="0" fontAlgn="base" hangingPunct="0">
              <a:spcBef>
                <a:spcPct val="20000"/>
              </a:spcBef>
              <a:spcAft>
                <a:spcPct val="0"/>
              </a:spcAft>
              <a:buChar char="»"/>
              <a:defRPr sz="2000">
                <a:solidFill>
                  <a:schemeClr val="dk1"/>
                </a:solidFill>
              </a:defRPr>
            </a:lvl5pPr>
            <a:lvl6pPr marL="2514600" indent="-228600">
              <a:lnSpc>
                <a:spcPct val="90000"/>
              </a:lnSpc>
              <a:spcBef>
                <a:spcPts val="500"/>
              </a:spcBef>
              <a:buFont typeface="Arial" panose="020B0604020202020204" pitchFamily="34" charset="0"/>
              <a:buChar char="•"/>
              <a:defRPr>
                <a:solidFill>
                  <a:schemeClr val="dk1"/>
                </a:solidFill>
              </a:defRPr>
            </a:lvl6pPr>
            <a:lvl7pPr marL="2971800" indent="-228600">
              <a:lnSpc>
                <a:spcPct val="90000"/>
              </a:lnSpc>
              <a:spcBef>
                <a:spcPts val="500"/>
              </a:spcBef>
              <a:buFont typeface="Arial" panose="020B0604020202020204" pitchFamily="34" charset="0"/>
              <a:buChar char="•"/>
              <a:defRPr>
                <a:solidFill>
                  <a:schemeClr val="dk1"/>
                </a:solidFill>
              </a:defRPr>
            </a:lvl7pPr>
            <a:lvl8pPr marL="3429000" indent="-228600">
              <a:lnSpc>
                <a:spcPct val="90000"/>
              </a:lnSpc>
              <a:spcBef>
                <a:spcPts val="500"/>
              </a:spcBef>
              <a:buFont typeface="Arial" panose="020B0604020202020204" pitchFamily="34" charset="0"/>
              <a:buChar char="•"/>
              <a:defRPr>
                <a:solidFill>
                  <a:schemeClr val="dk1"/>
                </a:solidFill>
              </a:defRPr>
            </a:lvl8pPr>
            <a:lvl9pPr marL="3886200" indent="-228600">
              <a:lnSpc>
                <a:spcPct val="90000"/>
              </a:lnSpc>
              <a:spcBef>
                <a:spcPts val="500"/>
              </a:spcBef>
              <a:buFont typeface="Arial" panose="020B0604020202020204" pitchFamily="34" charset="0"/>
              <a:buChar char="•"/>
              <a:defRPr>
                <a:solidFill>
                  <a:schemeClr val="dk1"/>
                </a:solidFill>
              </a:defRPr>
            </a:lvl9pPr>
          </a:lstStyle>
          <a:p>
            <a:r>
              <a:rPr lang="zh-CN" altLang="zh-CN" dirty="0">
                <a:solidFill>
                  <a:srgbClr val="0D0957"/>
                </a:solidFill>
                <a:latin typeface="微软雅黑" pitchFamily="34" charset="-122"/>
                <a:cs typeface="+mn-cs"/>
              </a:rPr>
              <a:t>我们</a:t>
            </a:r>
            <a:r>
              <a:rPr lang="zh-CN" altLang="en-US" dirty="0">
                <a:solidFill>
                  <a:srgbClr val="0D0957"/>
                </a:solidFill>
                <a:latin typeface="微软雅黑" pitchFamily="34" charset="-122"/>
                <a:cs typeface="+mn-cs"/>
              </a:rPr>
              <a:t>将</a:t>
            </a:r>
            <a:r>
              <a:rPr lang="en-US" altLang="zh-CN" dirty="0">
                <a:solidFill>
                  <a:srgbClr val="0D0957"/>
                </a:solidFill>
                <a:latin typeface="微软雅黑" pitchFamily="34" charset="-122"/>
                <a:cs typeface="+mn-cs"/>
              </a:rPr>
              <a:t>NFV-RA</a:t>
            </a:r>
            <a:r>
              <a:rPr lang="zh-CN" altLang="en-US" dirty="0">
                <a:solidFill>
                  <a:srgbClr val="0D0957"/>
                </a:solidFill>
                <a:latin typeface="微软雅黑" pitchFamily="34" charset="-122"/>
                <a:cs typeface="+mn-cs"/>
              </a:rPr>
              <a:t>形式化为</a:t>
            </a:r>
            <a:r>
              <a:rPr lang="en-US" altLang="zh-CN" dirty="0">
                <a:solidFill>
                  <a:srgbClr val="0D0957"/>
                </a:solidFill>
                <a:latin typeface="微软雅黑" pitchFamily="34" charset="-122"/>
                <a:cs typeface="+mn-cs"/>
              </a:rPr>
              <a:t>MIP</a:t>
            </a:r>
            <a:r>
              <a:rPr lang="zh-CN" altLang="en-US" dirty="0">
                <a:solidFill>
                  <a:srgbClr val="0D0957"/>
                </a:solidFill>
                <a:latin typeface="微软雅黑" pitchFamily="34" charset="-122"/>
                <a:cs typeface="+mn-cs"/>
              </a:rPr>
              <a:t>问题，利用</a:t>
            </a:r>
            <a:r>
              <a:rPr lang="zh-CN" altLang="zh-CN" dirty="0">
                <a:solidFill>
                  <a:srgbClr val="0D0957"/>
                </a:solidFill>
                <a:latin typeface="微软雅黑" pitchFamily="34" charset="-122"/>
                <a:cs typeface="+mn-cs"/>
              </a:rPr>
              <a:t>深度强化学习</a:t>
            </a:r>
            <a:r>
              <a:rPr lang="zh-CN" altLang="en-US" dirty="0">
                <a:solidFill>
                  <a:srgbClr val="0D0957"/>
                </a:solidFill>
                <a:latin typeface="微软雅黑" pitchFamily="34" charset="-122"/>
                <a:cs typeface="+mn-cs"/>
              </a:rPr>
              <a:t>优化，将</a:t>
            </a:r>
            <a:r>
              <a:rPr lang="en-US" altLang="zh-CN" dirty="0">
                <a:solidFill>
                  <a:srgbClr val="0D0957"/>
                </a:solidFill>
                <a:latin typeface="微软雅黑" pitchFamily="34" charset="-122"/>
                <a:cs typeface="+mn-cs"/>
              </a:rPr>
              <a:t>MIP</a:t>
            </a:r>
            <a:r>
              <a:rPr lang="zh-CN" altLang="en-US" dirty="0">
                <a:solidFill>
                  <a:srgbClr val="0D0957"/>
                </a:solidFill>
                <a:latin typeface="微软雅黑" pitchFamily="34" charset="-122"/>
                <a:cs typeface="+mn-cs"/>
              </a:rPr>
              <a:t>问题的目标与约束设置为奖励</a:t>
            </a:r>
            <a:endParaRPr lang="en-US" altLang="zh-CN" dirty="0">
              <a:solidFill>
                <a:srgbClr val="0D0957"/>
              </a:solidFill>
              <a:latin typeface="微软雅黑" pitchFamily="34" charset="-122"/>
              <a:cs typeface="+mn-cs"/>
            </a:endParaRPr>
          </a:p>
          <a:p>
            <a:r>
              <a:rPr lang="zh-CN" altLang="en-US" dirty="0">
                <a:solidFill>
                  <a:srgbClr val="0D0957"/>
                </a:solidFill>
                <a:latin typeface="微软雅黑" pitchFamily="34" charset="-122"/>
                <a:cs typeface="+mn-cs"/>
              </a:rPr>
              <a:t>请求的嵌入和调度问题可以被认为是选择网络拓扑的某个子拓扑来处理服务请求，因此我们将动作设置为子图，包含节点信息</a:t>
            </a:r>
            <a:r>
              <a:rPr lang="en-US" altLang="zh-CN" dirty="0">
                <a:solidFill>
                  <a:srgbClr val="0D0957"/>
                </a:solidFill>
                <a:latin typeface="微软雅黑" pitchFamily="34" charset="-122"/>
                <a:cs typeface="+mn-cs"/>
              </a:rPr>
              <a:t>(1 2 3</a:t>
            </a:r>
            <a:r>
              <a:rPr lang="zh-CN" altLang="en-US" dirty="0">
                <a:solidFill>
                  <a:srgbClr val="0D0957"/>
                </a:solidFill>
                <a:latin typeface="微软雅黑" pitchFamily="34" charset="-122"/>
                <a:cs typeface="+mn-cs"/>
              </a:rPr>
              <a:t>阶段</a:t>
            </a:r>
            <a:r>
              <a:rPr lang="en-US" altLang="zh-CN" dirty="0">
                <a:solidFill>
                  <a:srgbClr val="0D0957"/>
                </a:solidFill>
                <a:latin typeface="微软雅黑" pitchFamily="34" charset="-122"/>
                <a:cs typeface="+mn-cs"/>
              </a:rPr>
              <a:t>)</a:t>
            </a:r>
            <a:r>
              <a:rPr lang="zh-CN" altLang="en-US" dirty="0">
                <a:solidFill>
                  <a:srgbClr val="0D0957"/>
                </a:solidFill>
                <a:latin typeface="微软雅黑" pitchFamily="34" charset="-122"/>
                <a:cs typeface="+mn-cs"/>
              </a:rPr>
              <a:t>和链路信息</a:t>
            </a:r>
            <a:r>
              <a:rPr lang="en-US" altLang="zh-CN" dirty="0">
                <a:solidFill>
                  <a:srgbClr val="0D0957"/>
                </a:solidFill>
                <a:latin typeface="微软雅黑" pitchFamily="34" charset="-122"/>
                <a:cs typeface="+mn-cs"/>
              </a:rPr>
              <a:t>(1 2</a:t>
            </a:r>
            <a:r>
              <a:rPr lang="zh-CN" altLang="en-US" dirty="0">
                <a:solidFill>
                  <a:srgbClr val="0D0957"/>
                </a:solidFill>
                <a:latin typeface="微软雅黑" pitchFamily="34" charset="-122"/>
                <a:cs typeface="+mn-cs"/>
              </a:rPr>
              <a:t>阶段</a:t>
            </a:r>
            <a:r>
              <a:rPr lang="en-US" altLang="zh-CN" dirty="0">
                <a:solidFill>
                  <a:srgbClr val="0D0957"/>
                </a:solidFill>
                <a:latin typeface="微软雅黑" pitchFamily="34" charset="-122"/>
                <a:cs typeface="+mn-cs"/>
              </a:rPr>
              <a:t>)</a:t>
            </a:r>
            <a:r>
              <a:rPr lang="zh-CN" altLang="en-US" dirty="0">
                <a:solidFill>
                  <a:srgbClr val="0D0957"/>
                </a:solidFill>
                <a:latin typeface="微软雅黑" pitchFamily="34" charset="-122"/>
                <a:cs typeface="+mn-cs"/>
              </a:rPr>
              <a:t>，因此三个阶段协调解决。 </a:t>
            </a:r>
          </a:p>
        </p:txBody>
      </p:sp>
    </p:spTree>
    <p:extLst>
      <p:ext uri="{BB962C8B-B14F-4D97-AF65-F5344CB8AC3E}">
        <p14:creationId xmlns:p14="http://schemas.microsoft.com/office/powerpoint/2010/main" val="1743972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8</a:t>
            </a:fld>
            <a:endParaRPr lang="zh-CN" altLang="en-US"/>
          </a:p>
        </p:txBody>
      </p:sp>
      <p:sp>
        <p:nvSpPr>
          <p:cNvPr id="4" name="标题 3"/>
          <p:cNvSpPr>
            <a:spLocks noGrp="1"/>
          </p:cNvSpPr>
          <p:nvPr>
            <p:ph type="title"/>
          </p:nvPr>
        </p:nvSpPr>
        <p:spPr/>
        <p:txBody>
          <a:bodyPr/>
          <a:lstStyle/>
          <a:p>
            <a:r>
              <a:rPr lang="zh-CN" altLang="en-US" sz="2400" dirty="0"/>
              <a:t>主要工作及创新</a:t>
            </a:r>
            <a:r>
              <a:rPr lang="en-US" altLang="zh-CN" sz="2400" dirty="0"/>
              <a:t>-1</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FF0000"/>
                </a:solidFill>
                <a:latin typeface="微软雅黑" pitchFamily="34" charset="-122"/>
                <a:ea typeface="微软雅黑" pitchFamily="34" charset="-122"/>
              </a:rPr>
              <a:t>框架结构</a:t>
            </a:r>
            <a:r>
              <a:rPr lang="zh-CN" altLang="en-US" sz="2400" b="1" dirty="0">
                <a:solidFill>
                  <a:srgbClr val="0D0957"/>
                </a:solidFill>
                <a:latin typeface="微软雅黑" pitchFamily="34" charset="-122"/>
                <a:ea typeface="微软雅黑" pitchFamily="34" charset="-122"/>
              </a:rPr>
              <a:t>：在线协调式资源调度框架 </a:t>
            </a:r>
            <a:r>
              <a:rPr lang="en-US" altLang="zh-CN" sz="2400" b="1" dirty="0">
                <a:solidFill>
                  <a:srgbClr val="0D0957"/>
                </a:solidFill>
                <a:latin typeface="微软雅黑" pitchFamily="34" charset="-122"/>
                <a:ea typeface="微软雅黑" pitchFamily="34" charset="-122"/>
              </a:rPr>
              <a:t>OCRA</a:t>
            </a:r>
            <a:endParaRPr lang="zh-CN" altLang="en-US" sz="2400" b="1" dirty="0">
              <a:solidFill>
                <a:srgbClr val="0D0957"/>
              </a:solidFill>
              <a:latin typeface="微软雅黑" pitchFamily="34" charset="-122"/>
              <a:ea typeface="微软雅黑" pitchFamily="34" charset="-122"/>
            </a:endParaRPr>
          </a:p>
        </p:txBody>
      </p:sp>
      <p:sp>
        <p:nvSpPr>
          <p:cNvPr id="62" name="Rectangle 4">
            <a:extLst>
              <a:ext uri="{FF2B5EF4-FFF2-40B4-BE49-F238E27FC236}">
                <a16:creationId xmlns:a16="http://schemas.microsoft.com/office/drawing/2014/main" id="{1D115BD9-2D32-432B-9485-9409A81EE157}"/>
              </a:ext>
            </a:extLst>
          </p:cNvPr>
          <p:cNvSpPr txBox="1">
            <a:spLocks noChangeArrowheads="1"/>
          </p:cNvSpPr>
          <p:nvPr/>
        </p:nvSpPr>
        <p:spPr bwMode="auto">
          <a:xfrm>
            <a:off x="374793" y="1658952"/>
            <a:ext cx="7956976" cy="1200316"/>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0"/>
              </a:spcAft>
            </a:pPr>
            <a:r>
              <a:rPr lang="zh-CN" altLang="en-US" dirty="0"/>
              <a:t>将</a:t>
            </a:r>
            <a:r>
              <a:rPr lang="en-US" altLang="zh-CN" dirty="0"/>
              <a:t>NFV-RA</a:t>
            </a:r>
            <a:r>
              <a:rPr lang="zh-CN" altLang="en-US" dirty="0"/>
              <a:t>形式化为</a:t>
            </a:r>
            <a:r>
              <a:rPr lang="en-US" altLang="zh-CN" dirty="0">
                <a:solidFill>
                  <a:srgbClr val="FF0000"/>
                </a:solidFill>
              </a:rPr>
              <a:t>MIP</a:t>
            </a:r>
            <a:r>
              <a:rPr lang="zh-CN" altLang="en-US" dirty="0"/>
              <a:t>问题，并用多智能体强化学习优化；</a:t>
            </a:r>
          </a:p>
          <a:p>
            <a:pPr>
              <a:lnSpc>
                <a:spcPct val="100000"/>
              </a:lnSpc>
              <a:spcBef>
                <a:spcPts val="0"/>
              </a:spcBef>
              <a:spcAft>
                <a:spcPts val="0"/>
              </a:spcAft>
            </a:pPr>
            <a:r>
              <a:rPr lang="zh-CN" altLang="en-US" dirty="0">
                <a:solidFill>
                  <a:srgbClr val="FF0000"/>
                </a:solidFill>
              </a:rPr>
              <a:t>并行</a:t>
            </a:r>
            <a:r>
              <a:rPr lang="zh-CN" altLang="en-US" dirty="0"/>
              <a:t>的多智能体资源分配框架；</a:t>
            </a:r>
            <a:endParaRPr lang="en-US" altLang="zh-CN" dirty="0"/>
          </a:p>
          <a:p>
            <a:pPr>
              <a:lnSpc>
                <a:spcPct val="100000"/>
              </a:lnSpc>
              <a:spcBef>
                <a:spcPts val="0"/>
              </a:spcBef>
              <a:spcAft>
                <a:spcPts val="0"/>
              </a:spcAft>
            </a:pPr>
            <a:r>
              <a:rPr lang="zh-CN" altLang="en-US" dirty="0">
                <a:solidFill>
                  <a:srgbClr val="FF0000"/>
                </a:solidFill>
              </a:rPr>
              <a:t>双组件图卷积</a:t>
            </a:r>
            <a:r>
              <a:rPr lang="zh-CN" altLang="en-US" dirty="0"/>
              <a:t>模型提取动态拓扑特征；</a:t>
            </a:r>
          </a:p>
          <a:p>
            <a:pPr>
              <a:lnSpc>
                <a:spcPct val="100000"/>
              </a:lnSpc>
              <a:spcBef>
                <a:spcPts val="0"/>
              </a:spcBef>
              <a:spcAft>
                <a:spcPts val="0"/>
              </a:spcAft>
            </a:pPr>
            <a:r>
              <a:rPr lang="zh-CN" altLang="en-US" dirty="0">
                <a:solidFill>
                  <a:srgbClr val="FF0000"/>
                </a:solidFill>
              </a:rPr>
              <a:t>生成式对抗模型</a:t>
            </a:r>
            <a:r>
              <a:rPr lang="zh-CN" altLang="en-US" dirty="0"/>
              <a:t>生成子图；</a:t>
            </a:r>
          </a:p>
        </p:txBody>
      </p:sp>
      <p:pic>
        <p:nvPicPr>
          <p:cNvPr id="5" name="图片 4">
            <a:extLst>
              <a:ext uri="{FF2B5EF4-FFF2-40B4-BE49-F238E27FC236}">
                <a16:creationId xmlns:a16="http://schemas.microsoft.com/office/drawing/2014/main" id="{2353134B-CCC1-4324-BAFF-08D38C53C9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54" y="3119854"/>
            <a:ext cx="6036386" cy="3166588"/>
          </a:xfrm>
          <a:prstGeom prst="rect">
            <a:avLst/>
          </a:prstGeom>
        </p:spPr>
      </p:pic>
      <p:sp>
        <p:nvSpPr>
          <p:cNvPr id="11" name="文本框 10">
            <a:extLst>
              <a:ext uri="{FF2B5EF4-FFF2-40B4-BE49-F238E27FC236}">
                <a16:creationId xmlns:a16="http://schemas.microsoft.com/office/drawing/2014/main" id="{3DA3658D-0091-4193-9A95-F636E7418395}"/>
              </a:ext>
            </a:extLst>
          </p:cNvPr>
          <p:cNvSpPr txBox="1"/>
          <p:nvPr/>
        </p:nvSpPr>
        <p:spPr>
          <a:xfrm>
            <a:off x="6105891" y="3119853"/>
            <a:ext cx="2932858" cy="2308324"/>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动态拓扑特征提取</a:t>
            </a:r>
            <a:r>
              <a:rPr lang="en-US" altLang="zh-CN" dirty="0"/>
              <a:t>: </a:t>
            </a:r>
            <a:r>
              <a:rPr lang="zh-CN" altLang="en-US" dirty="0"/>
              <a:t>不规则的</a:t>
            </a:r>
            <a:r>
              <a:rPr lang="zh-CN" altLang="en-US" dirty="0">
                <a:solidFill>
                  <a:srgbClr val="FF0000"/>
                </a:solidFill>
              </a:rPr>
              <a:t>网络拓扑的空间特征</a:t>
            </a:r>
            <a:r>
              <a:rPr lang="zh-CN" altLang="en-US" dirty="0"/>
              <a:t>是关键信息。我们使用图卷积网络（</a:t>
            </a:r>
            <a:r>
              <a:rPr lang="en-US" altLang="zh-CN" dirty="0"/>
              <a:t>GCN</a:t>
            </a:r>
            <a:r>
              <a:rPr lang="zh-CN" altLang="en-US" dirty="0"/>
              <a:t>）进行自动特征提取。并且我们引入</a:t>
            </a:r>
            <a:r>
              <a:rPr lang="zh-CN" altLang="en-US" dirty="0">
                <a:solidFill>
                  <a:srgbClr val="FF0000"/>
                </a:solidFill>
              </a:rPr>
              <a:t>双组件</a:t>
            </a:r>
            <a:r>
              <a:rPr lang="zh-CN" altLang="en-US" dirty="0"/>
              <a:t>图卷积来显式地建模</a:t>
            </a:r>
            <a:r>
              <a:rPr lang="zh-CN" altLang="en-US" dirty="0">
                <a:solidFill>
                  <a:srgbClr val="FF0000"/>
                </a:solidFill>
              </a:rPr>
              <a:t>节点和边</a:t>
            </a:r>
            <a:r>
              <a:rPr lang="zh-CN" altLang="en-US" dirty="0"/>
              <a:t>的相关性。</a:t>
            </a:r>
            <a:endParaRPr lang="en-US" altLang="zh-CN" dirty="0"/>
          </a:p>
        </p:txBody>
      </p:sp>
      <p:cxnSp>
        <p:nvCxnSpPr>
          <p:cNvPr id="9" name="直接箭头连接符 8">
            <a:extLst>
              <a:ext uri="{FF2B5EF4-FFF2-40B4-BE49-F238E27FC236}">
                <a16:creationId xmlns:a16="http://schemas.microsoft.com/office/drawing/2014/main" id="{67B518E7-3B3F-488A-9D4F-05205AF8146E}"/>
              </a:ext>
            </a:extLst>
          </p:cNvPr>
          <p:cNvCxnSpPr>
            <a:cxnSpLocks/>
          </p:cNvCxnSpPr>
          <p:nvPr/>
        </p:nvCxnSpPr>
        <p:spPr bwMode="auto">
          <a:xfrm>
            <a:off x="2051720" y="3429002"/>
            <a:ext cx="4051920" cy="144014"/>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4667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D9A2D461-AF4D-47C7-9839-6831AAAE9194}" type="slidenum">
              <a:rPr lang="zh-CN" altLang="en-US" smtClean="0"/>
              <a:pPr/>
              <a:t>9</a:t>
            </a:fld>
            <a:endParaRPr lang="zh-CN" altLang="en-US"/>
          </a:p>
        </p:txBody>
      </p:sp>
      <p:sp>
        <p:nvSpPr>
          <p:cNvPr id="4" name="标题 3"/>
          <p:cNvSpPr>
            <a:spLocks noGrp="1"/>
          </p:cNvSpPr>
          <p:nvPr>
            <p:ph type="title"/>
          </p:nvPr>
        </p:nvSpPr>
        <p:spPr/>
        <p:txBody>
          <a:bodyPr/>
          <a:lstStyle/>
          <a:p>
            <a:r>
              <a:rPr lang="zh-CN" altLang="en-US" sz="2400" dirty="0"/>
              <a:t>主要工作及创新</a:t>
            </a:r>
            <a:r>
              <a:rPr lang="en-US" altLang="zh-CN" sz="2400" dirty="0"/>
              <a:t>-1</a:t>
            </a:r>
            <a:endParaRPr lang="zh-CN" altLang="en-US" sz="2400" dirty="0"/>
          </a:p>
        </p:txBody>
      </p:sp>
      <p:sp>
        <p:nvSpPr>
          <p:cNvPr id="60" name="文本框 224">
            <a:extLst>
              <a:ext uri="{FF2B5EF4-FFF2-40B4-BE49-F238E27FC236}">
                <a16:creationId xmlns:a16="http://schemas.microsoft.com/office/drawing/2014/main" id="{B13CA211-9963-45D7-8A67-9AC11CF856F7}"/>
              </a:ext>
            </a:extLst>
          </p:cNvPr>
          <p:cNvSpPr txBox="1">
            <a:spLocks noChangeArrowheads="1"/>
          </p:cNvSpPr>
          <p:nvPr/>
        </p:nvSpPr>
        <p:spPr bwMode="auto">
          <a:xfrm>
            <a:off x="357368" y="1067115"/>
            <a:ext cx="7603510" cy="476117"/>
          </a:xfrm>
          <a:prstGeom prst="rect">
            <a:avLst/>
          </a:prstGeom>
          <a:solidFill>
            <a:schemeClr val="bg2">
              <a:lumMod val="20000"/>
              <a:lumOff val="80000"/>
            </a:schemeClr>
          </a:solidFill>
          <a:ln w="9525">
            <a:solidFill>
              <a:srgbClr val="0D0957"/>
            </a:solidFill>
            <a:miter lim="800000"/>
            <a:headEnd/>
            <a:tailEnd/>
          </a:ln>
        </p:spPr>
        <p:txBody>
          <a:bodyPr anchor="ctr"/>
          <a:lstStyle/>
          <a:p>
            <a:pPr defTabSz="685800">
              <a:defRPr/>
            </a:pPr>
            <a:r>
              <a:rPr lang="zh-CN" altLang="en-US" sz="2400" b="1" dirty="0">
                <a:solidFill>
                  <a:srgbClr val="FF0000"/>
                </a:solidFill>
                <a:latin typeface="微软雅黑" pitchFamily="34" charset="-122"/>
                <a:ea typeface="微软雅黑" pitchFamily="34" charset="-122"/>
              </a:rPr>
              <a:t>框架结构</a:t>
            </a:r>
            <a:r>
              <a:rPr lang="zh-CN" altLang="en-US" sz="2400" b="1" dirty="0">
                <a:solidFill>
                  <a:srgbClr val="0D0957"/>
                </a:solidFill>
                <a:latin typeface="微软雅黑" pitchFamily="34" charset="-122"/>
                <a:ea typeface="微软雅黑" pitchFamily="34" charset="-122"/>
              </a:rPr>
              <a:t>：在线协调式资源调度框架 </a:t>
            </a:r>
            <a:r>
              <a:rPr lang="en-US" altLang="zh-CN" sz="2400" b="1" dirty="0">
                <a:solidFill>
                  <a:srgbClr val="0D0957"/>
                </a:solidFill>
                <a:latin typeface="微软雅黑" pitchFamily="34" charset="-122"/>
                <a:ea typeface="微软雅黑" pitchFamily="34" charset="-122"/>
              </a:rPr>
              <a:t>OCRA</a:t>
            </a:r>
            <a:endParaRPr lang="zh-CN" altLang="en-US" sz="2400" b="1" dirty="0">
              <a:solidFill>
                <a:srgbClr val="0D0957"/>
              </a:solidFill>
              <a:latin typeface="微软雅黑" pitchFamily="34" charset="-122"/>
              <a:ea typeface="微软雅黑" pitchFamily="34" charset="-122"/>
            </a:endParaRPr>
          </a:p>
        </p:txBody>
      </p:sp>
      <p:sp>
        <p:nvSpPr>
          <p:cNvPr id="62" name="Rectangle 4">
            <a:extLst>
              <a:ext uri="{FF2B5EF4-FFF2-40B4-BE49-F238E27FC236}">
                <a16:creationId xmlns:a16="http://schemas.microsoft.com/office/drawing/2014/main" id="{1D115BD9-2D32-432B-9485-9409A81EE157}"/>
              </a:ext>
            </a:extLst>
          </p:cNvPr>
          <p:cNvSpPr txBox="1">
            <a:spLocks noChangeArrowheads="1"/>
          </p:cNvSpPr>
          <p:nvPr/>
        </p:nvSpPr>
        <p:spPr bwMode="auto">
          <a:xfrm>
            <a:off x="374793" y="1658952"/>
            <a:ext cx="7956976" cy="1200316"/>
          </a:xfrm>
          <a:prstGeom prst="rect">
            <a:avLst/>
          </a:prstGeom>
          <a:solidFill>
            <a:srgbClr val="FFFFFF">
              <a:lumMod val="85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91429" tIns="45714" rIns="91429" bIns="45714">
            <a:spAutoFit/>
          </a:bodyPr>
          <a:lstStyle>
            <a:defPPr>
              <a:defRPr lang="en-US"/>
            </a:defPPr>
            <a:lvl1pPr marL="108000" indent="0" eaLnBrk="0" fontAlgn="base" hangingPunct="0">
              <a:lnSpc>
                <a:spcPct val="150000"/>
              </a:lnSpc>
              <a:spcBef>
                <a:spcPct val="20000"/>
              </a:spcBef>
              <a:spcAft>
                <a:spcPct val="30000"/>
              </a:spcAft>
              <a:buClr>
                <a:srgbClr val="FF0000"/>
              </a:buClr>
              <a:buSzPct val="90000"/>
              <a:buFont typeface="Wingdings" pitchFamily="2" charset="2"/>
              <a:buNone/>
              <a:defRPr sz="1800" b="1">
                <a:solidFill>
                  <a:srgbClr val="0D0957"/>
                </a:solidFill>
                <a:latin typeface="微软雅黑" pitchFamily="34" charset="-122"/>
                <a:ea typeface="微软雅黑" pitchFamily="34" charset="-122"/>
              </a:defRPr>
            </a:lvl1pPr>
            <a:lvl2pPr marL="742950" indent="-285750" eaLnBrk="0" fontAlgn="base" hangingPunct="0">
              <a:spcBef>
                <a:spcPct val="20000"/>
              </a:spcBef>
              <a:spcAft>
                <a:spcPct val="0"/>
              </a:spcAft>
              <a:buClr>
                <a:schemeClr val="accent1"/>
              </a:buClr>
              <a:buFont typeface="Wingdings" pitchFamily="2" charset="2"/>
              <a:buChar char="§"/>
              <a:defRPr sz="2800"/>
            </a:lvl2pPr>
            <a:lvl3pPr marL="1143000" indent="-228600" eaLnBrk="0" fontAlgn="base" hangingPunct="0">
              <a:spcBef>
                <a:spcPct val="20000"/>
              </a:spcBef>
              <a:spcAft>
                <a:spcPct val="0"/>
              </a:spcAft>
              <a:buClr>
                <a:schemeClr val="tx1"/>
              </a:buClr>
              <a:buChar char="•"/>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a:lnSpc>
                <a:spcPct val="100000"/>
              </a:lnSpc>
              <a:spcBef>
                <a:spcPts val="0"/>
              </a:spcBef>
              <a:spcAft>
                <a:spcPts val="0"/>
              </a:spcAft>
            </a:pPr>
            <a:r>
              <a:rPr lang="zh-CN" altLang="en-US" dirty="0"/>
              <a:t>将</a:t>
            </a:r>
            <a:r>
              <a:rPr lang="en-US" altLang="zh-CN" dirty="0"/>
              <a:t>NFV-RA</a:t>
            </a:r>
            <a:r>
              <a:rPr lang="zh-CN" altLang="en-US" dirty="0"/>
              <a:t>形式化为</a:t>
            </a:r>
            <a:r>
              <a:rPr lang="en-US" altLang="zh-CN" dirty="0">
                <a:solidFill>
                  <a:srgbClr val="FF0000"/>
                </a:solidFill>
              </a:rPr>
              <a:t>MIP</a:t>
            </a:r>
            <a:r>
              <a:rPr lang="zh-CN" altLang="en-US" dirty="0"/>
              <a:t>问题，并用多智能体强化学习优化；</a:t>
            </a:r>
          </a:p>
          <a:p>
            <a:pPr>
              <a:lnSpc>
                <a:spcPct val="100000"/>
              </a:lnSpc>
              <a:spcBef>
                <a:spcPts val="0"/>
              </a:spcBef>
              <a:spcAft>
                <a:spcPts val="0"/>
              </a:spcAft>
            </a:pPr>
            <a:r>
              <a:rPr lang="zh-CN" altLang="en-US" dirty="0">
                <a:solidFill>
                  <a:srgbClr val="FF0000"/>
                </a:solidFill>
              </a:rPr>
              <a:t>并行</a:t>
            </a:r>
            <a:r>
              <a:rPr lang="zh-CN" altLang="en-US" dirty="0"/>
              <a:t>的多智能体资源分配框架；</a:t>
            </a:r>
            <a:endParaRPr lang="en-US" altLang="zh-CN" dirty="0"/>
          </a:p>
          <a:p>
            <a:pPr>
              <a:lnSpc>
                <a:spcPct val="100000"/>
              </a:lnSpc>
              <a:spcBef>
                <a:spcPts val="0"/>
              </a:spcBef>
              <a:spcAft>
                <a:spcPts val="0"/>
              </a:spcAft>
            </a:pPr>
            <a:r>
              <a:rPr lang="zh-CN" altLang="en-US" dirty="0">
                <a:solidFill>
                  <a:srgbClr val="FF0000"/>
                </a:solidFill>
              </a:rPr>
              <a:t>双组件图卷积</a:t>
            </a:r>
            <a:r>
              <a:rPr lang="zh-CN" altLang="en-US" dirty="0"/>
              <a:t>模型提取动态拓扑特征；</a:t>
            </a:r>
          </a:p>
          <a:p>
            <a:pPr>
              <a:lnSpc>
                <a:spcPct val="100000"/>
              </a:lnSpc>
              <a:spcBef>
                <a:spcPts val="0"/>
              </a:spcBef>
              <a:spcAft>
                <a:spcPts val="0"/>
              </a:spcAft>
            </a:pPr>
            <a:r>
              <a:rPr lang="zh-CN" altLang="en-US" dirty="0">
                <a:solidFill>
                  <a:srgbClr val="FF0000"/>
                </a:solidFill>
              </a:rPr>
              <a:t>生成式对抗模型</a:t>
            </a:r>
            <a:r>
              <a:rPr lang="zh-CN" altLang="en-US" dirty="0"/>
              <a:t>生成子图；</a:t>
            </a:r>
          </a:p>
        </p:txBody>
      </p:sp>
      <p:pic>
        <p:nvPicPr>
          <p:cNvPr id="5" name="图片 4">
            <a:extLst>
              <a:ext uri="{FF2B5EF4-FFF2-40B4-BE49-F238E27FC236}">
                <a16:creationId xmlns:a16="http://schemas.microsoft.com/office/drawing/2014/main" id="{2353134B-CCC1-4324-BAFF-08D38C53C9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54" y="3119854"/>
            <a:ext cx="6036386" cy="3166588"/>
          </a:xfrm>
          <a:prstGeom prst="rect">
            <a:avLst/>
          </a:prstGeom>
        </p:spPr>
      </p:pic>
      <p:sp>
        <p:nvSpPr>
          <p:cNvPr id="11" name="文本框 10">
            <a:extLst>
              <a:ext uri="{FF2B5EF4-FFF2-40B4-BE49-F238E27FC236}">
                <a16:creationId xmlns:a16="http://schemas.microsoft.com/office/drawing/2014/main" id="{3DA3658D-0091-4193-9A95-F636E7418395}"/>
              </a:ext>
            </a:extLst>
          </p:cNvPr>
          <p:cNvSpPr txBox="1"/>
          <p:nvPr/>
        </p:nvSpPr>
        <p:spPr>
          <a:xfrm>
            <a:off x="6105891" y="3119853"/>
            <a:ext cx="2932858" cy="2585323"/>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基于自注意力服务请求特征提取</a:t>
            </a:r>
            <a:r>
              <a:rPr lang="en-US" altLang="zh-CN" dirty="0"/>
              <a:t>: SFC</a:t>
            </a:r>
            <a:r>
              <a:rPr lang="zh-CN" altLang="en-US" dirty="0"/>
              <a:t>中各</a:t>
            </a:r>
            <a:r>
              <a:rPr lang="en-US" altLang="zh-CN" dirty="0"/>
              <a:t>VNFs</a:t>
            </a:r>
            <a:r>
              <a:rPr lang="zh-CN" altLang="en-US" dirty="0"/>
              <a:t>间存在一定的</a:t>
            </a:r>
            <a:r>
              <a:rPr lang="zh-CN" altLang="en-US" dirty="0">
                <a:solidFill>
                  <a:srgbClr val="FF0000"/>
                </a:solidFill>
              </a:rPr>
              <a:t>依赖关系</a:t>
            </a:r>
            <a:r>
              <a:rPr lang="zh-CN" altLang="en-US" dirty="0"/>
              <a:t>，为了充分挖掘服务请求的特征，我们使用</a:t>
            </a:r>
            <a:r>
              <a:rPr lang="zh-CN" altLang="en-US" dirty="0">
                <a:solidFill>
                  <a:srgbClr val="FF0000"/>
                </a:solidFill>
              </a:rPr>
              <a:t>自注意力机制</a:t>
            </a:r>
            <a:r>
              <a:rPr lang="zh-CN" altLang="en-US" dirty="0"/>
              <a:t>，将</a:t>
            </a:r>
            <a:r>
              <a:rPr lang="en-US" altLang="zh-CN" dirty="0"/>
              <a:t>SFC</a:t>
            </a:r>
            <a:r>
              <a:rPr lang="zh-CN" altLang="en-US" dirty="0"/>
              <a:t>序列中不同位置的</a:t>
            </a:r>
            <a:r>
              <a:rPr lang="en-US" altLang="zh-CN" dirty="0"/>
              <a:t>VNF</a:t>
            </a:r>
            <a:r>
              <a:rPr lang="zh-CN" altLang="en-US" dirty="0"/>
              <a:t>联系起来，以计算服务请求的表示形式。</a:t>
            </a:r>
            <a:endParaRPr lang="en-US" altLang="zh-CN" dirty="0"/>
          </a:p>
        </p:txBody>
      </p:sp>
      <p:cxnSp>
        <p:nvCxnSpPr>
          <p:cNvPr id="9" name="直接箭头连接符 8">
            <a:extLst>
              <a:ext uri="{FF2B5EF4-FFF2-40B4-BE49-F238E27FC236}">
                <a16:creationId xmlns:a16="http://schemas.microsoft.com/office/drawing/2014/main" id="{67B518E7-3B3F-488A-9D4F-05205AF8146E}"/>
              </a:ext>
            </a:extLst>
          </p:cNvPr>
          <p:cNvCxnSpPr>
            <a:cxnSpLocks/>
          </p:cNvCxnSpPr>
          <p:nvPr/>
        </p:nvCxnSpPr>
        <p:spPr bwMode="auto">
          <a:xfrm flipV="1">
            <a:off x="2267744" y="3573016"/>
            <a:ext cx="3835896" cy="1440160"/>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54066256"/>
      </p:ext>
    </p:extLst>
  </p:cSld>
  <p:clrMapOvr>
    <a:masterClrMapping/>
  </p:clrMapOvr>
</p:sld>
</file>

<file path=ppt/theme/theme1.xml><?xml version="1.0" encoding="utf-8"?>
<a:theme xmlns:a="http://schemas.openxmlformats.org/drawingml/2006/main" name="主题1">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浅色PPT 4">
      <a:majorFont>
        <a:latin typeface="方正大黑简体"/>
        <a:ea typeface="方正大黑简体"/>
        <a:cs typeface=""/>
      </a:majorFont>
      <a:minorFont>
        <a:latin typeface="方正大黑简体"/>
        <a:ea typeface="方正大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charset="0"/>
          </a:defRPr>
        </a:defPPr>
      </a:lstStyle>
    </a:lnDef>
  </a:objectDefaults>
  <a:extraClrSchemeLst>
    <a:extraClrScheme>
      <a:clrScheme name="nari_test 1">
        <a:dk1>
          <a:srgbClr val="2A4C41"/>
        </a:dk1>
        <a:lt1>
          <a:srgbClr val="FFFFFF"/>
        </a:lt1>
        <a:dk2>
          <a:srgbClr val="000000"/>
        </a:dk2>
        <a:lt2>
          <a:srgbClr val="DDDDDD"/>
        </a:lt2>
        <a:accent1>
          <a:srgbClr val="1D518D"/>
        </a:accent1>
        <a:accent2>
          <a:srgbClr val="0099CB"/>
        </a:accent2>
        <a:accent3>
          <a:srgbClr val="FFFFFF"/>
        </a:accent3>
        <a:accent4>
          <a:srgbClr val="224036"/>
        </a:accent4>
        <a:accent5>
          <a:srgbClr val="ABB3C5"/>
        </a:accent5>
        <a:accent6>
          <a:srgbClr val="008AB8"/>
        </a:accent6>
        <a:hlink>
          <a:srgbClr val="00CCFF"/>
        </a:hlink>
        <a:folHlink>
          <a:srgbClr val="749BD4"/>
        </a:folHlink>
      </a:clrScheme>
      <a:clrMap bg1="lt1" tx1="dk1" bg2="lt2" tx2="dk2" accent1="accent1" accent2="accent2" accent3="accent3" accent4="accent4" accent5="accent5" accent6="accent6" hlink="hlink" folHlink="folHlink"/>
    </a:extraClrScheme>
    <a:extraClrScheme>
      <a:clrScheme name="nari_test 2">
        <a:dk1>
          <a:srgbClr val="2A4C41"/>
        </a:dk1>
        <a:lt1>
          <a:srgbClr val="FFFFFF"/>
        </a:lt1>
        <a:dk2>
          <a:srgbClr val="000000"/>
        </a:dk2>
        <a:lt2>
          <a:srgbClr val="DDDDDD"/>
        </a:lt2>
        <a:accent1>
          <a:srgbClr val="7E784E"/>
        </a:accent1>
        <a:accent2>
          <a:srgbClr val="989780"/>
        </a:accent2>
        <a:accent3>
          <a:srgbClr val="FFFFFF"/>
        </a:accent3>
        <a:accent4>
          <a:srgbClr val="224036"/>
        </a:accent4>
        <a:accent5>
          <a:srgbClr val="C0BEB2"/>
        </a:accent5>
        <a:accent6>
          <a:srgbClr val="898873"/>
        </a:accent6>
        <a:hlink>
          <a:srgbClr val="BEBA9C"/>
        </a:hlink>
        <a:folHlink>
          <a:srgbClr val="94A1B4"/>
        </a:folHlink>
      </a:clrScheme>
      <a:clrMap bg1="lt1" tx1="dk1" bg2="lt2" tx2="dk2" accent1="accent1" accent2="accent2" accent3="accent3" accent4="accent4" accent5="accent5" accent6="accent6" hlink="hlink" folHlink="folHlink"/>
    </a:extraClrScheme>
    <a:extraClrScheme>
      <a:clrScheme name="nari_test 3">
        <a:dk1>
          <a:srgbClr val="2A4C41"/>
        </a:dk1>
        <a:lt1>
          <a:srgbClr val="FFFFFF"/>
        </a:lt1>
        <a:dk2>
          <a:srgbClr val="000000"/>
        </a:dk2>
        <a:lt2>
          <a:srgbClr val="DDDDDD"/>
        </a:lt2>
        <a:accent1>
          <a:srgbClr val="285F6A"/>
        </a:accent1>
        <a:accent2>
          <a:srgbClr val="419DAF"/>
        </a:accent2>
        <a:accent3>
          <a:srgbClr val="FFFFFF"/>
        </a:accent3>
        <a:accent4>
          <a:srgbClr val="224036"/>
        </a:accent4>
        <a:accent5>
          <a:srgbClr val="ACB6B9"/>
        </a:accent5>
        <a:accent6>
          <a:srgbClr val="3A8E9E"/>
        </a:accent6>
        <a:hlink>
          <a:srgbClr val="34C1D0"/>
        </a:hlink>
        <a:folHlink>
          <a:srgbClr val="749B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12836</TotalTime>
  <Words>4135</Words>
  <Application>Microsoft Office PowerPoint</Application>
  <PresentationFormat>全屏显示(4:3)</PresentationFormat>
  <Paragraphs>253</Paragraphs>
  <Slides>25</Slides>
  <Notes>22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 Unicode MS</vt:lpstr>
      <vt:lpstr>方正大黑简体</vt:lpstr>
      <vt:lpstr>黑体</vt:lpstr>
      <vt:lpstr>华文中宋</vt:lpstr>
      <vt:lpstr>楷体</vt:lpstr>
      <vt:lpstr>宋体</vt:lpstr>
      <vt:lpstr>微软雅黑</vt:lpstr>
      <vt:lpstr>Arial</vt:lpstr>
      <vt:lpstr>Calibri</vt:lpstr>
      <vt:lpstr>Times New Roman</vt:lpstr>
      <vt:lpstr>Verdana</vt:lpstr>
      <vt:lpstr>Wingdings</vt:lpstr>
      <vt:lpstr>主题1</vt:lpstr>
      <vt:lpstr>PowerPoint 演示文稿</vt:lpstr>
      <vt:lpstr>目录</vt:lpstr>
      <vt:lpstr>课题任务</vt:lpstr>
      <vt:lpstr>目录</vt:lpstr>
      <vt:lpstr>课题完成情况</vt:lpstr>
      <vt:lpstr>目录</vt:lpstr>
      <vt:lpstr>主要工作及创新-1</vt:lpstr>
      <vt:lpstr>主要工作及创新-1</vt:lpstr>
      <vt:lpstr>主要工作及创新-1</vt:lpstr>
      <vt:lpstr>主要工作及创新-1</vt:lpstr>
      <vt:lpstr>主要工作及创新-1</vt:lpstr>
      <vt:lpstr>主要工作及创新-1</vt:lpstr>
      <vt:lpstr>主要工作及创新-2</vt:lpstr>
      <vt:lpstr>主要工作及创新-2</vt:lpstr>
      <vt:lpstr>主要工作及创新-2</vt:lpstr>
      <vt:lpstr>主要工作及创新-2</vt:lpstr>
      <vt:lpstr>主要工作及创新-3</vt:lpstr>
      <vt:lpstr>主要工作及创新-3</vt:lpstr>
      <vt:lpstr>主要工作及创新-3</vt:lpstr>
      <vt:lpstr>主要工作及创新-3</vt:lpstr>
      <vt:lpstr>目录</vt:lpstr>
      <vt:lpstr>课题经费使用情况</vt:lpstr>
      <vt:lpstr>目录</vt:lpstr>
      <vt:lpstr>下一步研究工作计划</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基于异构多源信息的安全分析、态势感知与决策关键技术与系统</dc:title>
  <dc:creator>Mirror</dc:creator>
  <cp:lastModifiedBy>NostalLD</cp:lastModifiedBy>
  <cp:revision>872</cp:revision>
  <dcterms:created xsi:type="dcterms:W3CDTF">2017-03-02T08:29:50Z</dcterms:created>
  <dcterms:modified xsi:type="dcterms:W3CDTF">2021-12-14T06:35:18Z</dcterms:modified>
</cp:coreProperties>
</file>